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charset="0"/>
      <p:regular r:id="rId23"/>
    </p:embeddedFont>
    <p:embeddedFont>
      <p:font typeface="Arimo Bold" panose="020B0604020202020204" charset="0"/>
      <p:regular r:id="rId24"/>
    </p:embeddedFont>
    <p:embeddedFont>
      <p:font typeface="Atkinson Hyperlegible" panose="020B0604020202020204" charset="0"/>
      <p:regular r:id="rId25"/>
    </p:embeddedFont>
    <p:embeddedFont>
      <p:font typeface="Roboto" panose="02000000000000000000" pitchFamily="2" charset="0"/>
      <p:regular r:id="rId26"/>
      <p:bold r:id="rId27"/>
    </p:embeddedFont>
    <p:embeddedFont>
      <p:font typeface="Roboto Bold" panose="02000000000000000000" charset="0"/>
      <p:regular r:id="rId28"/>
    </p:embeddedFont>
    <p:embeddedFont>
      <p:font typeface="Sugo Display"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486" autoAdjust="0"/>
  </p:normalViewPr>
  <p:slideViewPr>
    <p:cSldViewPr>
      <p:cViewPr varScale="1">
        <p:scale>
          <a:sx n="102" d="100"/>
          <a:sy n="102" d="100"/>
        </p:scale>
        <p:origin x="594"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Dữ liệu đầu vào của hệ thống là hình ảnh hoặc video liên tục được thu thập từ các camera giám sát được lắp đặt tại khu vực cần theo dõi, như phòng ở, hành lang hoặc khu vực sinh hoạt của người già và bệnh nhân. Các camera này cần đảm bảo chất lượng hình ảnh rõ nét, góc quay phù hợp để bao quát toàn bộ không gian, giúp hệ thống dễ dàng nhận diện và phân tích các chuyển động. Ngoài ra, dữ liệu đầu vào cần được xử lý để loại bỏ các yếu tố gây nhiễu như ánh sáng kém, góc khuất hoặc vật cản, từ đó nâng cao độ chính xác trong quá trình phát hiện và phân tích hành vi rơi ngã.</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784056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Xử lý dữ liệu:</a:t>
            </a:r>
          </a:p>
          <a:p>
            <a:r>
              <a:rPr lang="en-US"/>
              <a:t>mỗi khung hình sẽ được chuyển đổi sang ảnh xám (grayscale) để giảm thiểu thông tin dư thừa và đơn giản hóa quá trình xử lý, vì màu sắc không ảnh hưởng đến việc phát hiện chuyển động.</a:t>
            </a:r>
          </a:p>
          <a:p>
            <a:endParaRPr lang="en-US"/>
          </a:p>
          <a:p>
            <a:r>
              <a:rPr lang="en-US"/>
              <a:t>Tiếp theo, hệ thống áp dụng kỹ thuật trừ nền (Background Subtraction) bằng cách sử dụng mô hình cv2.createBackgroundSubtractorMOG2. Phương pháp này giúp phân biệt giữa đối tượng chuyển động và nền tĩnh trong video. Sau đó, kết quả thu được sẽ được làm mượt thông qua các bộ lọc như cv2.blur và cv2.GaussianBlur nhằm loại bỏ nhiễu và làm mịn các vùng chuyển động, giúp dễ dàng xác định các đường viền (contours) của đối tượng.</a:t>
            </a:r>
          </a:p>
          <a:p>
            <a:endParaRPr lang="en-US"/>
          </a:p>
          <a:p>
            <a:r>
              <a:rPr lang="en-US"/>
              <a:t>Những bước tiền xử lý này không chỉ giúp hệ thống tập trung vào các đối tượng quan trọng mà còn giảm thiểu các lỗi phát hiện sai, từ đó nâng cao hiệu quả và độ chính xác của việc phát hiện rơi ngã.</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Cụ thể, hệ thống sẽ gửi email thông báo đến người giám sát với nội dung chi tiết về sự kiện, bao gồm loại cảnh báo, vị trí và thời gian xảy ra. Điều này giúp đảm bảo rằng các trường hợp rơi ngã được phát hiện và xử lý kịp thời, giảm thiểu rủi ro cho người già hoặc bệnh nhân.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Cụ thể, hệ thống sẽ gửi email thông báo đến người giám sát với nội dung chi tiết về sự kiện, bao gồm loại cảnh báo, vị trí và thời gian xảy ra. Điều này giúp đảm bảo rằng các trường hợp rơi ngã được phát hiện và xử lý kịp thời, giảm thiểu rủi ro cho người già hoặc bệnh nhân.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Python: Ngôn ngữ lập trình chính để phát triển toàn bộ ứng dụng.</a:t>
            </a:r>
          </a:p>
          <a:p>
            <a:endParaRPr lang="en-US"/>
          </a:p>
          <a:p>
            <a:r>
              <a:rPr lang="en-US"/>
              <a:t>PyQt5:</a:t>
            </a:r>
          </a:p>
          <a:p>
            <a:endParaRPr lang="en-US"/>
          </a:p>
          <a:p>
            <a:r>
              <a:rPr lang="en-US"/>
              <a:t>Thư viện hỗ trợ xây dựng giao diện đồ họa (GUI).</a:t>
            </a:r>
          </a:p>
          <a:p>
            <a:r>
              <a:rPr lang="en-US"/>
              <a:t>Dùng để tạo cửa sổ hiển thị video, các nút điều khiển, và hiển thị thông báo cho người dùng.</a:t>
            </a:r>
          </a:p>
          <a:p>
            <a:r>
              <a:rPr lang="en-US"/>
              <a:t>OpenCV:</a:t>
            </a:r>
          </a:p>
          <a:p>
            <a:endParaRPr lang="en-US"/>
          </a:p>
          <a:p>
            <a:r>
              <a:rPr lang="en-US"/>
              <a:t>Thư viện xử lý ảnh và video.</a:t>
            </a:r>
          </a:p>
          <a:p>
            <a:r>
              <a:rPr lang="en-US"/>
              <a:t>Dùng để chuyển đổi hình ảnh sang dạng grayscale, trừ nền (Background Subtraction), làm mượt ảnh bằng cv2.blur và cv2.GaussianBlur, và phát hiện đường viền (contours) của đối tượng chuyển động.</a:t>
            </a:r>
          </a:p>
          <a:p>
            <a:r>
              <a:rPr lang="en-US"/>
              <a:t>smtplib:</a:t>
            </a:r>
          </a:p>
          <a:p>
            <a:endParaRPr lang="en-US"/>
          </a:p>
          <a:p>
            <a:r>
              <a:rPr lang="en-US"/>
              <a:t>Thư viện chuẩn trong Python để gửi email.</a:t>
            </a:r>
          </a:p>
          <a:p>
            <a:r>
              <a:rPr lang="en-US"/>
              <a:t>Được sử dụng để gửi email cảnh báo khi phát hiện sự kiện rơi ngã.</a:t>
            </a:r>
          </a:p>
          <a:p>
            <a:r>
              <a:rPr lang="en-US"/>
              <a:t>email.mime:</a:t>
            </a:r>
          </a:p>
          <a:p>
            <a:endParaRPr lang="en-US"/>
          </a:p>
          <a:p>
            <a:r>
              <a:rPr lang="en-US"/>
              <a:t>Hỗ trợ xây dựng nội dung email với nhiều phần như tiêu đề, nội dung, và kiểu định dạng.</a:t>
            </a:r>
          </a:p>
          <a:p>
            <a:r>
              <a:rPr lang="en-US"/>
              <a:t>datetime:</a:t>
            </a:r>
          </a:p>
          <a:p>
            <a:endParaRPr lang="en-US"/>
          </a:p>
          <a:p>
            <a:r>
              <a:rPr lang="en-US"/>
              <a:t>Dùng để lấy thời gian hiện tại, ghi nhận thời điểm xảy ra sự kiện rơi ngã trong nội dung email cảnh báo.</a:t>
            </a:r>
          </a:p>
          <a:p>
            <a:r>
              <a:rPr lang="en-US"/>
              <a:t>threading:</a:t>
            </a:r>
          </a:p>
          <a:p>
            <a:endParaRPr lang="en-US"/>
          </a:p>
          <a:p>
            <a:r>
              <a:rPr lang="en-US"/>
              <a:t>Hỗ trợ xử lý đa luồng để đảm bảo việc gửi email không làm gián đoạn quá trình xử lý video.</a:t>
            </a:r>
          </a:p>
          <a:p>
            <a:r>
              <a:rPr lang="en-US"/>
              <a:t>cv2.createBackgroundSubtractorMOG2:</a:t>
            </a:r>
          </a:p>
          <a:p>
            <a:endParaRPr lang="en-US"/>
          </a:p>
          <a:p>
            <a:r>
              <a:rPr lang="en-US"/>
              <a:t>Phương pháp trừ nền để phân biệt đối tượng chuyển động và nền tĩnh.</a:t>
            </a:r>
          </a:p>
          <a:p>
            <a:r>
              <a:rPr lang="en-US"/>
              <a:t>QtWidgets:</a:t>
            </a:r>
          </a:p>
          <a:p>
            <a:endParaRPr lang="en-US"/>
          </a:p>
          <a:p>
            <a:r>
              <a:rPr lang="en-US"/>
              <a:t>Các thành phần giao diện như QWidget, QLabel, QPushButton, và QMessageBox để xây dựng và quản lý giao diện người dùng.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Python: Ngôn ngữ lập trình chính để phát triển toàn bộ ứng dụng.</a:t>
            </a:r>
          </a:p>
          <a:p>
            <a:endParaRPr lang="en-US"/>
          </a:p>
          <a:p>
            <a:r>
              <a:rPr lang="en-US"/>
              <a:t>PyQt5:</a:t>
            </a:r>
          </a:p>
          <a:p>
            <a:endParaRPr lang="en-US"/>
          </a:p>
          <a:p>
            <a:r>
              <a:rPr lang="en-US"/>
              <a:t>Thư viện hỗ trợ xây dựng giao diện đồ họa (GUI).</a:t>
            </a:r>
          </a:p>
          <a:p>
            <a:r>
              <a:rPr lang="en-US"/>
              <a:t>Dùng để tạo cửa sổ hiển thị video, các nút điều khiển, và hiển thị thông báo cho người dùng.</a:t>
            </a:r>
          </a:p>
          <a:p>
            <a:r>
              <a:rPr lang="en-US"/>
              <a:t>OpenCV:</a:t>
            </a:r>
          </a:p>
          <a:p>
            <a:endParaRPr lang="en-US"/>
          </a:p>
          <a:p>
            <a:r>
              <a:rPr lang="en-US"/>
              <a:t>Thư viện xử lý ảnh và video.</a:t>
            </a:r>
          </a:p>
          <a:p>
            <a:r>
              <a:rPr lang="en-US"/>
              <a:t>Dùng để chuyển đổi hình ảnh sang dạng grayscale, trừ nền (Background Subtraction), làm mượt ảnh bằng cv2.blur và cv2.GaussianBlur, và phát hiện đường viền (contours) của đối tượng chuyển động.</a:t>
            </a:r>
          </a:p>
          <a:p>
            <a:r>
              <a:rPr lang="en-US"/>
              <a:t>smtplib:</a:t>
            </a:r>
          </a:p>
          <a:p>
            <a:endParaRPr lang="en-US"/>
          </a:p>
          <a:p>
            <a:r>
              <a:rPr lang="en-US"/>
              <a:t>Thư viện chuẩn trong Python để gửi email.</a:t>
            </a:r>
          </a:p>
          <a:p>
            <a:r>
              <a:rPr lang="en-US"/>
              <a:t>Được sử dụng để gửi email cảnh báo khi phát hiện sự kiện rơi ngã.</a:t>
            </a:r>
          </a:p>
          <a:p>
            <a:r>
              <a:rPr lang="en-US"/>
              <a:t>email.mime:</a:t>
            </a:r>
          </a:p>
          <a:p>
            <a:endParaRPr lang="en-US"/>
          </a:p>
          <a:p>
            <a:r>
              <a:rPr lang="en-US"/>
              <a:t>Hỗ trợ xây dựng nội dung email với nhiều phần như tiêu đề, nội dung, và kiểu định dạng.</a:t>
            </a:r>
          </a:p>
          <a:p>
            <a:r>
              <a:rPr lang="en-US"/>
              <a:t>datetime:</a:t>
            </a:r>
          </a:p>
          <a:p>
            <a:endParaRPr lang="en-US"/>
          </a:p>
          <a:p>
            <a:r>
              <a:rPr lang="en-US"/>
              <a:t>Dùng để lấy thời gian hiện tại, ghi nhận thời điểm xảy ra sự kiện rơi ngã trong nội dung email cảnh báo.</a:t>
            </a:r>
          </a:p>
          <a:p>
            <a:r>
              <a:rPr lang="en-US"/>
              <a:t>threading:</a:t>
            </a:r>
          </a:p>
          <a:p>
            <a:endParaRPr lang="en-US"/>
          </a:p>
          <a:p>
            <a:r>
              <a:rPr lang="en-US"/>
              <a:t>Hỗ trợ xử lý đa luồng để đảm bảo việc gửi email không làm gián đoạn quá trình xử lý video.</a:t>
            </a:r>
          </a:p>
          <a:p>
            <a:r>
              <a:rPr lang="en-US"/>
              <a:t>cv2.createBackgroundSubtractorMOG2:</a:t>
            </a:r>
          </a:p>
          <a:p>
            <a:endParaRPr lang="en-US"/>
          </a:p>
          <a:p>
            <a:r>
              <a:rPr lang="en-US"/>
              <a:t>Phương pháp trừ nền để phân biệt đối tượng chuyển động và nền tĩnh.</a:t>
            </a:r>
          </a:p>
          <a:p>
            <a:r>
              <a:rPr lang="en-US"/>
              <a:t>QtWidgets:</a:t>
            </a:r>
          </a:p>
          <a:p>
            <a:endParaRPr lang="en-US"/>
          </a:p>
          <a:p>
            <a:r>
              <a:rPr lang="en-US"/>
              <a:t>Các thành phần giao diện như QWidget, QLabel, QPushButton, và QMessageBox để xây dựng và quản lý giao diện người dùng.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Hệ thống sử dụng PyQt5 để xây dựng giao diện đồ họa thân thiện và trực quan, giúp người dùng dễ dàng quan sát và thao tác. Các thành phần chính của giao diện bao gồm:</a:t>
            </a:r>
          </a:p>
          <a:p>
            <a:endParaRPr lang="en-US"/>
          </a:p>
          <a:p>
            <a:r>
              <a:rPr lang="en-US"/>
              <a:t>Cửa sổ hiển thị video: Cho phép hiển thị trực tiếp khung hình từ camera, giúp người dùng theo dõi quá trình phát hiện chuyển động và rơi ngã.</a:t>
            </a:r>
          </a:p>
          <a:p>
            <a:r>
              <a:rPr lang="en-US"/>
              <a:t>Các khung hiển thị trung gian: Hiển thị ảnh sau khi đã xử lý như ảnh sau trừ nền và làm mượt, hỗ trợ kiểm tra quá trình phân tích hình ảnh.</a:t>
            </a:r>
          </a:p>
          <a:p>
            <a:r>
              <a:rPr lang="en-US"/>
              <a:t>Nút điều khiển: Bao gồm các nút như Bắt đầu để khởi động camera và Thoát để đóng ứng dụng.</a:t>
            </a:r>
          </a:p>
          <a:p>
            <a:r>
              <a:rPr lang="en-US"/>
              <a:t>Thông báo cảnh báo: Khi phát hiện rơi ngã, hệ thống sẽ hiển thị thông báo trên giao diện để cảnh báo người dùng.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Hệ thống sử dụng PyQt5 để xây dựng giao diện đồ họa thân thiện và trực quan, giúp người dùng dễ dàng quan sát và thao tác. Các thành phần chính của giao diện bao gồm:</a:t>
            </a:r>
          </a:p>
          <a:p>
            <a:endParaRPr lang="en-US"/>
          </a:p>
          <a:p>
            <a:r>
              <a:rPr lang="en-US"/>
              <a:t>Cửa sổ hiển thị video: Cho phép hiển thị trực tiếp khung hình từ camera, giúp người dùng theo dõi quá trình phát hiện chuyển động và rơi ngã.</a:t>
            </a:r>
          </a:p>
          <a:p>
            <a:r>
              <a:rPr lang="en-US"/>
              <a:t>Các khung hiển thị trung gian: Hiển thị ảnh sau khi đã xử lý như ảnh sau trừ nền và làm mượt, hỗ trợ kiểm tra quá trình phân tích hình ảnh.</a:t>
            </a:r>
          </a:p>
          <a:p>
            <a:r>
              <a:rPr lang="en-US"/>
              <a:t>Nút điều khiển: Bao gồm các nút như Bắt đầu để khởi động camera và Thoát để đóng ứng dụng.</a:t>
            </a:r>
          </a:p>
          <a:p>
            <a:r>
              <a:rPr lang="en-US"/>
              <a:t>Thông báo cảnh báo: Khi phát hiện rơi ngã, hệ thống sẽ hiển thị thông báo trên giao diện để cảnh báo người dùng.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Hệ thống sử dụng PyQt5 để xây dựng giao diện đồ họa thân thiện và trực quan, giúp người dùng dễ dàng quan sát và thao tác. Các thành phần chính của giao diện bao gồm:</a:t>
            </a:r>
          </a:p>
          <a:p>
            <a:endParaRPr lang="en-US"/>
          </a:p>
          <a:p>
            <a:r>
              <a:rPr lang="en-US"/>
              <a:t>Cửa sổ hiển thị video: Cho phép hiển thị trực tiếp khung hình từ camera, giúp người dùng theo dõi quá trình phát hiện chuyển động và rơi ngã.</a:t>
            </a:r>
          </a:p>
          <a:p>
            <a:r>
              <a:rPr lang="en-US"/>
              <a:t>Các khung hiển thị trung gian: Hiển thị ảnh sau khi đã xử lý như ảnh sau trừ nền và làm mượt, hỗ trợ kiểm tra quá trình phân tích hình ảnh.</a:t>
            </a:r>
          </a:p>
          <a:p>
            <a:r>
              <a:rPr lang="en-US"/>
              <a:t>Nút điều khiển: Bao gồm các nút như Bắt đầu để khởi động camera và Thoát để đóng ứng dụng.</a:t>
            </a:r>
          </a:p>
          <a:p>
            <a:r>
              <a:rPr lang="en-US"/>
              <a:t>Thông báo cảnh báo: Khi phát hiện rơi ngã, hệ thống sẽ hiển thị thông báo trên giao diện để cảnh báo người dùng.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9.png"/><Relationship Id="rId3" Type="http://schemas.openxmlformats.org/officeDocument/2006/relationships/image" Target="../media/image11.png"/><Relationship Id="rId7" Type="http://schemas.openxmlformats.org/officeDocument/2006/relationships/image" Target="../media/image6.png"/><Relationship Id="rId12"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27.png"/><Relationship Id="rId5" Type="http://schemas.openxmlformats.org/officeDocument/2006/relationships/image" Target="../media/image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3.png"/><Relationship Id="rId14"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jpe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1.png"/><Relationship Id="rId5" Type="http://schemas.openxmlformats.org/officeDocument/2006/relationships/image" Target="../media/image10.jpe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1.png"/><Relationship Id="rId7" Type="http://schemas.openxmlformats.org/officeDocument/2006/relationships/image" Target="../media/image6.png"/><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6.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jpe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1.png"/><Relationship Id="rId7" Type="http://schemas.openxmlformats.org/officeDocument/2006/relationships/image" Target="../media/image6.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6.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jpe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1.png"/><Relationship Id="rId7" Type="http://schemas.openxmlformats.org/officeDocument/2006/relationships/image" Target="../media/image6.png"/><Relationship Id="rId12"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6.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jpe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38.svg"/><Relationship Id="rId4" Type="http://schemas.openxmlformats.org/officeDocument/2006/relationships/image" Target="../media/image7.sv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38.svg"/><Relationship Id="rId4" Type="http://schemas.openxmlformats.org/officeDocument/2006/relationships/image" Target="../media/image7.sv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38.svg"/><Relationship Id="rId5" Type="http://schemas.openxmlformats.org/officeDocument/2006/relationships/image" Target="../media/image7.svg"/><Relationship Id="rId10"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8.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jpeg"/><Relationship Id="rId7" Type="http://schemas.openxmlformats.org/officeDocument/2006/relationships/image" Target="../media/image6.png"/><Relationship Id="rId12"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0.png"/><Relationship Id="rId5" Type="http://schemas.openxmlformats.org/officeDocument/2006/relationships/image" Target="../media/image2.png"/><Relationship Id="rId10"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4.jpe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jpe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4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jpeg"/><Relationship Id="rId7" Type="http://schemas.openxmlformats.org/officeDocument/2006/relationships/image" Target="../media/image7.svg"/><Relationship Id="rId12"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10.jpe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jpe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jpe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8.jpeg"/><Relationship Id="rId3" Type="http://schemas.openxmlformats.org/officeDocument/2006/relationships/image" Target="../media/image11.png"/><Relationship Id="rId7" Type="http://schemas.openxmlformats.org/officeDocument/2006/relationships/image" Target="../media/image6.pn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6.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jpe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7.sv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9.png"/><Relationship Id="rId5" Type="http://schemas.openxmlformats.org/officeDocument/2006/relationships/image" Target="../media/image5.png"/><Relationship Id="rId10" Type="http://schemas.openxmlformats.org/officeDocument/2006/relationships/image" Target="../media/image16.png"/><Relationship Id="rId4" Type="http://schemas.openxmlformats.org/officeDocument/2006/relationships/image" Target="../media/image4.jpe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4.png"/><Relationship Id="rId3" Type="http://schemas.openxmlformats.org/officeDocument/2006/relationships/image" Target="../media/image11.png"/><Relationship Id="rId7" Type="http://schemas.openxmlformats.org/officeDocument/2006/relationships/image" Target="../media/image7.sv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2.png"/><Relationship Id="rId5" Type="http://schemas.openxmlformats.org/officeDocument/2006/relationships/image" Target="../media/image5.png"/><Relationship Id="rId15" Type="http://schemas.openxmlformats.org/officeDocument/2006/relationships/image" Target="../media/image26.svg"/><Relationship Id="rId10" Type="http://schemas.openxmlformats.org/officeDocument/2006/relationships/image" Target="../media/image16.png"/><Relationship Id="rId4" Type="http://schemas.openxmlformats.org/officeDocument/2006/relationships/image" Target="../media/image4.jpeg"/><Relationship Id="rId9" Type="http://schemas.openxmlformats.org/officeDocument/2006/relationships/image" Target="../media/image13.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4.png"/><Relationship Id="rId3" Type="http://schemas.openxmlformats.org/officeDocument/2006/relationships/image" Target="../media/image11.png"/><Relationship Id="rId7" Type="http://schemas.openxmlformats.org/officeDocument/2006/relationships/image" Target="../media/image7.sv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2.png"/><Relationship Id="rId5" Type="http://schemas.openxmlformats.org/officeDocument/2006/relationships/image" Target="../media/image5.png"/><Relationship Id="rId10" Type="http://schemas.openxmlformats.org/officeDocument/2006/relationships/image" Target="../media/image16.png"/><Relationship Id="rId4" Type="http://schemas.openxmlformats.org/officeDocument/2006/relationships/image" Target="../media/image4.jpe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5.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734278" y="490930"/>
            <a:ext cx="16819441" cy="9796070"/>
            <a:chOff x="0" y="0"/>
            <a:chExt cx="22425921" cy="12686252"/>
          </a:xfrm>
        </p:grpSpPr>
        <p:sp>
          <p:nvSpPr>
            <p:cNvPr id="4" name="Freeform 4"/>
            <p:cNvSpPr/>
            <p:nvPr/>
          </p:nvSpPr>
          <p:spPr>
            <a:xfrm flipH="1">
              <a:off x="18129687" y="63500"/>
              <a:ext cx="4296235" cy="12622752"/>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sp>
        <p:sp>
          <p:nvSpPr>
            <p:cNvPr id="5" name="Freeform 5"/>
            <p:cNvSpPr/>
            <p:nvPr/>
          </p:nvSpPr>
          <p:spPr>
            <a:xfrm flipH="1">
              <a:off x="0" y="0"/>
              <a:ext cx="18921873" cy="12622752"/>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sp>
      </p:grpSp>
      <p:sp>
        <p:nvSpPr>
          <p:cNvPr id="6" name="Freeform 6"/>
          <p:cNvSpPr/>
          <p:nvPr/>
        </p:nvSpPr>
        <p:spPr>
          <a:xfrm rot="-68087">
            <a:off x="9152479" y="596354"/>
            <a:ext cx="848479" cy="864692"/>
          </a:xfrm>
          <a:custGeom>
            <a:avLst/>
            <a:gdLst/>
            <a:ahLst/>
            <a:cxnLst/>
            <a:rect l="l" t="t" r="r" b="b"/>
            <a:pathLst>
              <a:path w="848479" h="864692">
                <a:moveTo>
                  <a:pt x="0" y="0"/>
                </a:moveTo>
                <a:lnTo>
                  <a:pt x="848479" y="0"/>
                </a:lnTo>
                <a:lnTo>
                  <a:pt x="848479" y="864692"/>
                </a:lnTo>
                <a:lnTo>
                  <a:pt x="0" y="864692"/>
                </a:lnTo>
                <a:lnTo>
                  <a:pt x="0" y="0"/>
                </a:lnTo>
                <a:close/>
              </a:path>
            </a:pathLst>
          </a:custGeom>
          <a:blipFill>
            <a:blip r:embed="rId4"/>
            <a:stretch>
              <a:fillRect/>
            </a:stretch>
          </a:blipFill>
        </p:spPr>
      </p:sp>
      <p:sp>
        <p:nvSpPr>
          <p:cNvPr id="7" name="TextBox 7"/>
          <p:cNvSpPr txBox="1"/>
          <p:nvPr/>
        </p:nvSpPr>
        <p:spPr>
          <a:xfrm>
            <a:off x="1590655" y="4298920"/>
            <a:ext cx="15106688" cy="1354217"/>
          </a:xfrm>
          <a:prstGeom prst="rect">
            <a:avLst/>
          </a:prstGeom>
        </p:spPr>
        <p:txBody>
          <a:bodyPr wrap="square" lIns="0" tIns="0" rIns="0" bIns="0" rtlCol="0" anchor="t">
            <a:spAutoFit/>
          </a:bodyPr>
          <a:lstStyle/>
          <a:p>
            <a:pPr algn="ctr"/>
            <a:r>
              <a:rPr lang="en-US" sz="4400" b="1" spc="53" dirty="0">
                <a:solidFill>
                  <a:srgbClr val="000000"/>
                </a:solidFill>
                <a:latin typeface="Roboto"/>
                <a:ea typeface="Roboto"/>
                <a:cs typeface="Roboto"/>
                <a:sym typeface="Roboto"/>
              </a:rPr>
              <a:t>ĐỀ TÀI</a:t>
            </a:r>
          </a:p>
          <a:p>
            <a:pPr algn="ctr"/>
            <a:r>
              <a:rPr lang="en-US" sz="4400" b="1" spc="53" dirty="0">
                <a:solidFill>
                  <a:srgbClr val="000000"/>
                </a:solidFill>
                <a:latin typeface="Roboto"/>
                <a:ea typeface="Roboto"/>
                <a:cs typeface="Roboto"/>
                <a:sym typeface="Roboto"/>
              </a:rPr>
              <a:t>PHÁT HIỆN RƠI NGÃ CỦA NGƯỜI GIÀ HOẶC BỆNH NHÂN</a:t>
            </a:r>
          </a:p>
        </p:txBody>
      </p:sp>
      <p:sp>
        <p:nvSpPr>
          <p:cNvPr id="8" name="TextBox 8"/>
          <p:cNvSpPr txBox="1"/>
          <p:nvPr/>
        </p:nvSpPr>
        <p:spPr>
          <a:xfrm>
            <a:off x="2111114" y="1345538"/>
            <a:ext cx="14065772" cy="2953382"/>
          </a:xfrm>
          <a:prstGeom prst="rect">
            <a:avLst/>
          </a:prstGeom>
        </p:spPr>
        <p:txBody>
          <a:bodyPr lIns="0" tIns="0" rIns="0" bIns="0" rtlCol="0" anchor="t">
            <a:spAutoFit/>
          </a:bodyPr>
          <a:lstStyle/>
          <a:p>
            <a:pPr algn="ctr">
              <a:lnSpc>
                <a:spcPts val="7840"/>
              </a:lnSpc>
            </a:pPr>
            <a:r>
              <a:rPr lang="en-US" sz="5600" spc="-56" dirty="0">
                <a:solidFill>
                  <a:srgbClr val="000000"/>
                </a:solidFill>
                <a:latin typeface="Roboto"/>
                <a:ea typeface="Roboto"/>
                <a:cs typeface="Roboto"/>
                <a:sym typeface="Roboto"/>
              </a:rPr>
              <a:t>KHOA CÔNG NGHỆ THÔNG TIN</a:t>
            </a:r>
          </a:p>
          <a:p>
            <a:pPr algn="ctr">
              <a:lnSpc>
                <a:spcPts val="7840"/>
              </a:lnSpc>
            </a:pPr>
            <a:r>
              <a:rPr lang="en-US" sz="5600" spc="-56" dirty="0">
                <a:solidFill>
                  <a:srgbClr val="000000"/>
                </a:solidFill>
                <a:latin typeface="Roboto"/>
                <a:ea typeface="Roboto"/>
                <a:cs typeface="Roboto"/>
                <a:sym typeface="Roboto"/>
              </a:rPr>
              <a:t>MÔN ĐỀ XỨ LÝ ẢNH</a:t>
            </a:r>
          </a:p>
          <a:p>
            <a:pPr algn="ctr">
              <a:lnSpc>
                <a:spcPts val="7840"/>
              </a:lnSpc>
              <a:spcBef>
                <a:spcPct val="0"/>
              </a:spcBef>
            </a:pPr>
            <a:endParaRPr lang="en-US" sz="5600" spc="-56" dirty="0">
              <a:solidFill>
                <a:srgbClr val="000000"/>
              </a:solidFill>
              <a:latin typeface="Roboto"/>
              <a:ea typeface="Roboto"/>
              <a:cs typeface="Roboto"/>
              <a:sym typeface="Roboto"/>
            </a:endParaRPr>
          </a:p>
        </p:txBody>
      </p:sp>
      <p:graphicFrame>
        <p:nvGraphicFramePr>
          <p:cNvPr id="13" name="Table 12">
            <a:extLst>
              <a:ext uri="{FF2B5EF4-FFF2-40B4-BE49-F238E27FC236}">
                <a16:creationId xmlns:a16="http://schemas.microsoft.com/office/drawing/2014/main" id="{AB3B6927-D426-6D3E-1EFA-2B53B3F9C1DB}"/>
              </a:ext>
            </a:extLst>
          </p:cNvPr>
          <p:cNvGraphicFramePr>
            <a:graphicFrameLocks noGrp="1"/>
          </p:cNvGraphicFramePr>
          <p:nvPr>
            <p:extLst>
              <p:ext uri="{D42A27DB-BD31-4B8C-83A1-F6EECF244321}">
                <p14:modId xmlns:p14="http://schemas.microsoft.com/office/powerpoint/2010/main" val="1468337205"/>
              </p:ext>
            </p:extLst>
          </p:nvPr>
        </p:nvGraphicFramePr>
        <p:xfrm>
          <a:off x="3047999" y="6513055"/>
          <a:ext cx="12192000" cy="28956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194106564"/>
                    </a:ext>
                  </a:extLst>
                </a:gridCol>
                <a:gridCol w="6096000">
                  <a:extLst>
                    <a:ext uri="{9D8B030D-6E8A-4147-A177-3AD203B41FA5}">
                      <a16:colId xmlns:a16="http://schemas.microsoft.com/office/drawing/2014/main" val="1367615741"/>
                    </a:ext>
                  </a:extLst>
                </a:gridCol>
              </a:tblGrid>
              <a:tr h="370840">
                <a:tc>
                  <a:txBody>
                    <a:bodyPr/>
                    <a:lstStyle/>
                    <a:p>
                      <a:pPr algn="r"/>
                      <a:r>
                        <a:rPr lang="en-US" sz="3200" b="1" dirty="0" err="1">
                          <a:solidFill>
                            <a:srgbClr val="000000"/>
                          </a:solidFill>
                          <a:latin typeface="Roboto" panose="02000000000000000000" pitchFamily="2" charset="0"/>
                          <a:ea typeface="Roboto" panose="02000000000000000000" pitchFamily="2" charset="0"/>
                          <a:cs typeface="Roboto" panose="02000000000000000000" pitchFamily="2" charset="0"/>
                          <a:sym typeface="Roboto"/>
                        </a:rPr>
                        <a:t>Giáo</a:t>
                      </a:r>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 </a:t>
                      </a:r>
                      <a:r>
                        <a:rPr lang="en-US" sz="3200" b="1" dirty="0" err="1">
                          <a:solidFill>
                            <a:srgbClr val="000000"/>
                          </a:solidFill>
                          <a:latin typeface="Roboto" panose="02000000000000000000" pitchFamily="2" charset="0"/>
                          <a:ea typeface="Roboto" panose="02000000000000000000" pitchFamily="2" charset="0"/>
                          <a:cs typeface="Roboto" panose="02000000000000000000" pitchFamily="2" charset="0"/>
                          <a:sym typeface="Roboto"/>
                        </a:rPr>
                        <a:t>viên</a:t>
                      </a:r>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 </a:t>
                      </a:r>
                      <a:r>
                        <a:rPr lang="en-US" sz="3200" b="1" dirty="0" err="1">
                          <a:solidFill>
                            <a:srgbClr val="000000"/>
                          </a:solidFill>
                          <a:latin typeface="Roboto" panose="02000000000000000000" pitchFamily="2" charset="0"/>
                          <a:ea typeface="Roboto" panose="02000000000000000000" pitchFamily="2" charset="0"/>
                          <a:cs typeface="Roboto" panose="02000000000000000000" pitchFamily="2" charset="0"/>
                          <a:sym typeface="Roboto"/>
                        </a:rPr>
                        <a:t>hướng</a:t>
                      </a:r>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 </a:t>
                      </a:r>
                      <a:r>
                        <a:rPr lang="en-US" sz="3200" b="1" dirty="0" err="1">
                          <a:solidFill>
                            <a:srgbClr val="000000"/>
                          </a:solidFill>
                          <a:latin typeface="Roboto" panose="02000000000000000000" pitchFamily="2" charset="0"/>
                          <a:ea typeface="Roboto" panose="02000000000000000000" pitchFamily="2" charset="0"/>
                          <a:cs typeface="Roboto" panose="02000000000000000000" pitchFamily="2" charset="0"/>
                          <a:sym typeface="Roboto"/>
                        </a:rPr>
                        <a:t>dẫn</a:t>
                      </a:r>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 </a:t>
                      </a:r>
                      <a:endParaRPr lang="en-US" sz="3200" b="1" dirty="0">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NULL</a:t>
                      </a:r>
                      <a:endParaRPr lang="en-US" sz="3200" b="1" dirty="0">
                        <a:latin typeface="Roboto" panose="02000000000000000000" pitchFamily="2" charset="0"/>
                        <a:ea typeface="Roboto" panose="02000000000000000000" pitchFamily="2" charset="0"/>
                        <a:cs typeface="Roboto" panose="02000000000000000000" pitchFamily="2"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172850"/>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Sinh </a:t>
                      </a:r>
                      <a:r>
                        <a:rPr lang="en-US" sz="3200" b="1" dirty="0" err="1">
                          <a:solidFill>
                            <a:srgbClr val="000000"/>
                          </a:solidFill>
                          <a:latin typeface="Roboto" panose="02000000000000000000" pitchFamily="2" charset="0"/>
                          <a:ea typeface="Roboto" panose="02000000000000000000" pitchFamily="2" charset="0"/>
                          <a:cs typeface="Roboto" panose="02000000000000000000" pitchFamily="2" charset="0"/>
                          <a:sym typeface="Roboto"/>
                        </a:rPr>
                        <a:t>viên</a:t>
                      </a:r>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 </a:t>
                      </a:r>
                      <a:r>
                        <a:rPr lang="en-US" sz="3200" b="1" dirty="0" err="1">
                          <a:solidFill>
                            <a:srgbClr val="000000"/>
                          </a:solidFill>
                          <a:latin typeface="Roboto" panose="02000000000000000000" pitchFamily="2" charset="0"/>
                          <a:ea typeface="Roboto" panose="02000000000000000000" pitchFamily="2" charset="0"/>
                          <a:cs typeface="Roboto" panose="02000000000000000000" pitchFamily="2" charset="0"/>
                          <a:sym typeface="Roboto"/>
                        </a:rPr>
                        <a:t>thực</a:t>
                      </a:r>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 </a:t>
                      </a:r>
                      <a:r>
                        <a:rPr lang="en-US" sz="3200" b="1" dirty="0" err="1">
                          <a:solidFill>
                            <a:srgbClr val="000000"/>
                          </a:solidFill>
                          <a:latin typeface="Roboto" panose="02000000000000000000" pitchFamily="2" charset="0"/>
                          <a:ea typeface="Roboto" panose="02000000000000000000" pitchFamily="2" charset="0"/>
                          <a:cs typeface="Roboto" panose="02000000000000000000" pitchFamily="2" charset="0"/>
                          <a:sym typeface="Roboto"/>
                        </a:rPr>
                        <a:t>hiện</a:t>
                      </a:r>
                      <a:endPar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4846781"/>
                  </a:ext>
                </a:extLst>
              </a:tr>
              <a:tr h="370840">
                <a:tc>
                  <a:txBody>
                    <a:bodyPr/>
                    <a:lstStyle/>
                    <a:p>
                      <a:pPr algn="r"/>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Nguyễn Xuân </a:t>
                      </a:r>
                      <a:r>
                        <a:rPr lang="en-US" sz="3200" b="1" dirty="0" err="1">
                          <a:solidFill>
                            <a:srgbClr val="000000"/>
                          </a:solidFill>
                          <a:latin typeface="Roboto" panose="02000000000000000000" pitchFamily="2" charset="0"/>
                          <a:ea typeface="Roboto" panose="02000000000000000000" pitchFamily="2" charset="0"/>
                          <a:cs typeface="Roboto" panose="02000000000000000000" pitchFamily="2" charset="0"/>
                          <a:sym typeface="Roboto"/>
                        </a:rPr>
                        <a:t>Hiệp</a:t>
                      </a:r>
                      <a:endParaRPr lang="en-US" sz="3200" b="1" dirty="0">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NULL</a:t>
                      </a:r>
                      <a:endParaRPr lang="en-US" sz="3200" b="1" dirty="0">
                        <a:latin typeface="Roboto" panose="02000000000000000000" pitchFamily="2" charset="0"/>
                        <a:ea typeface="Roboto" panose="02000000000000000000" pitchFamily="2" charset="0"/>
                        <a:cs typeface="Roboto" panose="02000000000000000000" pitchFamily="2"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989247"/>
                  </a:ext>
                </a:extLst>
              </a:tr>
              <a:tr h="370840">
                <a:tc>
                  <a:txBody>
                    <a:bodyPr/>
                    <a:lstStyle/>
                    <a:p>
                      <a:pPr algn="r"/>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NULL</a:t>
                      </a:r>
                      <a:endParaRPr lang="en-US" sz="3200" b="1" dirty="0">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200" b="1"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NULL</a:t>
                      </a:r>
                      <a:endParaRPr lang="en-US" sz="3200" b="1" dirty="0">
                        <a:latin typeface="Roboto" panose="02000000000000000000" pitchFamily="2" charset="0"/>
                        <a:ea typeface="Roboto" panose="02000000000000000000" pitchFamily="2" charset="0"/>
                        <a:cs typeface="Roboto" panose="02000000000000000000" pitchFamily="2"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2125094"/>
                  </a:ext>
                </a:extLst>
              </a:tr>
              <a:tr h="370840">
                <a:tc>
                  <a:txBody>
                    <a:bodyPr/>
                    <a:lstStyle/>
                    <a:p>
                      <a:pPr algn="r"/>
                      <a:r>
                        <a:rPr lang="en-US" sz="3200" b="1" dirty="0" err="1">
                          <a:latin typeface="Roboto" panose="02000000000000000000" pitchFamily="2" charset="0"/>
                          <a:ea typeface="Roboto" panose="02000000000000000000" pitchFamily="2" charset="0"/>
                          <a:cs typeface="Roboto" panose="02000000000000000000" pitchFamily="2" charset="0"/>
                        </a:rPr>
                        <a:t>Lớp</a:t>
                      </a:r>
                      <a:r>
                        <a:rPr lang="en-US" sz="3200" b="1" dirty="0">
                          <a:latin typeface="Roboto" panose="02000000000000000000" pitchFamily="2" charset="0"/>
                          <a:ea typeface="Roboto" panose="02000000000000000000" pitchFamily="2" charset="0"/>
                          <a:cs typeface="Roboto" panose="02000000000000000000" pitchFamily="2" charset="0"/>
                        </a:rPr>
                        <a:t> </a:t>
                      </a:r>
                      <a:r>
                        <a:rPr lang="en-US" sz="3200" b="1" dirty="0" err="1">
                          <a:latin typeface="Roboto" panose="02000000000000000000" pitchFamily="2" charset="0"/>
                          <a:ea typeface="Roboto" panose="02000000000000000000" pitchFamily="2" charset="0"/>
                          <a:cs typeface="Roboto" panose="02000000000000000000" pitchFamily="2" charset="0"/>
                        </a:rPr>
                        <a:t>tín</a:t>
                      </a:r>
                      <a:r>
                        <a:rPr lang="en-US" sz="3200" b="1" dirty="0">
                          <a:latin typeface="Roboto" panose="02000000000000000000" pitchFamily="2" charset="0"/>
                          <a:ea typeface="Roboto" panose="02000000000000000000" pitchFamily="2" charset="0"/>
                          <a:cs typeface="Roboto" panose="02000000000000000000" pitchFamily="2" charset="0"/>
                        </a:rPr>
                        <a:t> </a:t>
                      </a:r>
                      <a:r>
                        <a:rPr lang="en-US" sz="3200" b="1" dirty="0" err="1">
                          <a:latin typeface="Roboto" panose="02000000000000000000" pitchFamily="2" charset="0"/>
                          <a:ea typeface="Roboto" panose="02000000000000000000" pitchFamily="2" charset="0"/>
                          <a:cs typeface="Roboto" panose="02000000000000000000" pitchFamily="2" charset="0"/>
                        </a:rPr>
                        <a:t>chỉ</a:t>
                      </a:r>
                      <a:endParaRPr lang="en-US" sz="3200" b="1" dirty="0">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3200" b="1" dirty="0">
                          <a:latin typeface="Roboto" panose="02000000000000000000" pitchFamily="2" charset="0"/>
                          <a:ea typeface="Roboto" panose="02000000000000000000" pitchFamily="2" charset="0"/>
                          <a:cs typeface="Roboto" panose="02000000000000000000" pitchFamily="2" charset="0"/>
                        </a:rPr>
                        <a:t>D18CN01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27976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468" t="-11441" r="-5003" b="-17200"/>
            </a:stretch>
          </a:blipFill>
        </p:spPr>
      </p:sp>
      <p:grpSp>
        <p:nvGrpSpPr>
          <p:cNvPr id="3" name="Group 3"/>
          <p:cNvGrpSpPr>
            <a:grpSpLocks noChangeAspect="1"/>
          </p:cNvGrpSpPr>
          <p:nvPr/>
        </p:nvGrpSpPr>
        <p:grpSpPr>
          <a:xfrm rot="1015533">
            <a:off x="12376192" y="-5548467"/>
            <a:ext cx="10325542" cy="7151394"/>
            <a:chOff x="0" y="0"/>
            <a:chExt cx="3429000" cy="2374900"/>
          </a:xfrm>
        </p:grpSpPr>
        <p:sp>
          <p:nvSpPr>
            <p:cNvPr id="4" name="Freeform 4"/>
            <p:cNvSpPr/>
            <p:nvPr/>
          </p:nvSpPr>
          <p:spPr>
            <a:xfrm rot="-6235443">
              <a:off x="360967" y="-549151"/>
              <a:ext cx="2688130" cy="3414304"/>
            </a:xfrm>
            <a:custGeom>
              <a:avLst/>
              <a:gdLst/>
              <a:ahLst/>
              <a:cxnLst/>
              <a:rect l="l" t="t" r="r" b="b"/>
              <a:pathLst>
                <a:path w="2688130" h="3414304">
                  <a:moveTo>
                    <a:pt x="2291250" y="2470738"/>
                  </a:moveTo>
                  <a:lnTo>
                    <a:pt x="2260894" y="2698733"/>
                  </a:lnTo>
                  <a:lnTo>
                    <a:pt x="2165849" y="2923774"/>
                  </a:lnTo>
                  <a:lnTo>
                    <a:pt x="2083335" y="3256598"/>
                  </a:lnTo>
                  <a:cubicBezTo>
                    <a:pt x="2083335" y="3256598"/>
                    <a:pt x="2083540" y="3361325"/>
                    <a:pt x="2055830" y="3367540"/>
                  </a:cubicBezTo>
                  <a:cubicBezTo>
                    <a:pt x="2028120" y="3373754"/>
                    <a:pt x="1855647" y="3383333"/>
                    <a:pt x="1855647" y="3383333"/>
                  </a:cubicBezTo>
                  <a:cubicBezTo>
                    <a:pt x="1855647" y="3383333"/>
                    <a:pt x="1769462" y="3414304"/>
                    <a:pt x="1723211" y="3389752"/>
                  </a:cubicBezTo>
                  <a:cubicBezTo>
                    <a:pt x="1676960" y="3365201"/>
                    <a:pt x="1556850" y="3374677"/>
                    <a:pt x="1556850" y="3374677"/>
                  </a:cubicBezTo>
                  <a:cubicBezTo>
                    <a:pt x="1556850" y="3374677"/>
                    <a:pt x="1501431" y="3387106"/>
                    <a:pt x="1458236" y="3350229"/>
                  </a:cubicBezTo>
                  <a:cubicBezTo>
                    <a:pt x="1458236" y="3350229"/>
                    <a:pt x="1325697" y="3304285"/>
                    <a:pt x="1270277" y="3316714"/>
                  </a:cubicBezTo>
                  <a:cubicBezTo>
                    <a:pt x="1270277" y="3316714"/>
                    <a:pt x="1236455" y="3347583"/>
                    <a:pt x="1082319" y="3283200"/>
                  </a:cubicBezTo>
                  <a:lnTo>
                    <a:pt x="906687" y="3252742"/>
                  </a:lnTo>
                  <a:cubicBezTo>
                    <a:pt x="906687" y="3252742"/>
                    <a:pt x="838839" y="3209752"/>
                    <a:pt x="786475" y="3209854"/>
                  </a:cubicBezTo>
                  <a:lnTo>
                    <a:pt x="533827" y="3173386"/>
                  </a:lnTo>
                  <a:lnTo>
                    <a:pt x="386008" y="3189077"/>
                  </a:lnTo>
                  <a:lnTo>
                    <a:pt x="238086" y="3152404"/>
                  </a:lnTo>
                  <a:lnTo>
                    <a:pt x="136415" y="3140282"/>
                  </a:lnTo>
                  <a:cubicBezTo>
                    <a:pt x="136415" y="3140282"/>
                    <a:pt x="80893" y="3100348"/>
                    <a:pt x="80688" y="2995622"/>
                  </a:cubicBezTo>
                  <a:cubicBezTo>
                    <a:pt x="80688" y="2995622"/>
                    <a:pt x="95969" y="2933987"/>
                    <a:pt x="71212" y="2875512"/>
                  </a:cubicBezTo>
                  <a:cubicBezTo>
                    <a:pt x="46456" y="2817036"/>
                    <a:pt x="0" y="2687759"/>
                    <a:pt x="27607" y="2629181"/>
                  </a:cubicBezTo>
                  <a:cubicBezTo>
                    <a:pt x="27607" y="2629181"/>
                    <a:pt x="76607" y="2484315"/>
                    <a:pt x="107373" y="2465773"/>
                  </a:cubicBezTo>
                  <a:cubicBezTo>
                    <a:pt x="107373" y="2465773"/>
                    <a:pt x="144148" y="2370215"/>
                    <a:pt x="150260" y="2345561"/>
                  </a:cubicBezTo>
                  <a:cubicBezTo>
                    <a:pt x="156372" y="2320908"/>
                    <a:pt x="159326" y="2256218"/>
                    <a:pt x="159326" y="2256218"/>
                  </a:cubicBezTo>
                  <a:cubicBezTo>
                    <a:pt x="159326" y="2256218"/>
                    <a:pt x="153009" y="2176145"/>
                    <a:pt x="174504" y="2142220"/>
                  </a:cubicBezTo>
                  <a:cubicBezTo>
                    <a:pt x="195999" y="2108296"/>
                    <a:pt x="202111" y="2083642"/>
                    <a:pt x="208121" y="2006625"/>
                  </a:cubicBezTo>
                  <a:cubicBezTo>
                    <a:pt x="208121" y="2006625"/>
                    <a:pt x="189579" y="1975859"/>
                    <a:pt x="232364" y="1803284"/>
                  </a:cubicBezTo>
                  <a:cubicBezTo>
                    <a:pt x="232364" y="1803284"/>
                    <a:pt x="219730" y="1643138"/>
                    <a:pt x="287373" y="1581401"/>
                  </a:cubicBezTo>
                  <a:cubicBezTo>
                    <a:pt x="287373" y="1581401"/>
                    <a:pt x="330466" y="1565916"/>
                    <a:pt x="370092" y="1353304"/>
                  </a:cubicBezTo>
                  <a:cubicBezTo>
                    <a:pt x="370092" y="1353304"/>
                    <a:pt x="394438" y="1202326"/>
                    <a:pt x="412877" y="1180728"/>
                  </a:cubicBezTo>
                  <a:lnTo>
                    <a:pt x="449243" y="875717"/>
                  </a:lnTo>
                  <a:cubicBezTo>
                    <a:pt x="449243" y="875717"/>
                    <a:pt x="544084" y="545949"/>
                    <a:pt x="568635" y="499697"/>
                  </a:cubicBezTo>
                  <a:cubicBezTo>
                    <a:pt x="593186" y="453446"/>
                    <a:pt x="679063" y="265385"/>
                    <a:pt x="660522" y="234620"/>
                  </a:cubicBezTo>
                  <a:cubicBezTo>
                    <a:pt x="641980" y="203854"/>
                    <a:pt x="678653" y="55932"/>
                    <a:pt x="697092" y="34334"/>
                  </a:cubicBezTo>
                  <a:cubicBezTo>
                    <a:pt x="715531" y="12737"/>
                    <a:pt x="823314" y="205"/>
                    <a:pt x="875677" y="102"/>
                  </a:cubicBezTo>
                  <a:cubicBezTo>
                    <a:pt x="928041" y="0"/>
                    <a:pt x="1063636" y="33617"/>
                    <a:pt x="1088289" y="39729"/>
                  </a:cubicBezTo>
                  <a:cubicBezTo>
                    <a:pt x="1112943" y="45841"/>
                    <a:pt x="1159092" y="18029"/>
                    <a:pt x="1159092" y="18029"/>
                  </a:cubicBezTo>
                  <a:lnTo>
                    <a:pt x="1300901" y="79355"/>
                  </a:lnTo>
                  <a:cubicBezTo>
                    <a:pt x="1300901" y="79355"/>
                    <a:pt x="1424169" y="109916"/>
                    <a:pt x="1467262" y="94431"/>
                  </a:cubicBezTo>
                  <a:cubicBezTo>
                    <a:pt x="1510355" y="78945"/>
                    <a:pt x="1652164" y="140272"/>
                    <a:pt x="1652164" y="140272"/>
                  </a:cubicBezTo>
                  <a:cubicBezTo>
                    <a:pt x="1652164" y="140272"/>
                    <a:pt x="1781545" y="146179"/>
                    <a:pt x="1815469" y="167674"/>
                  </a:cubicBezTo>
                  <a:cubicBezTo>
                    <a:pt x="1849393" y="189169"/>
                    <a:pt x="1907971" y="216776"/>
                    <a:pt x="1944952" y="225944"/>
                  </a:cubicBezTo>
                  <a:cubicBezTo>
                    <a:pt x="1981932" y="235113"/>
                    <a:pt x="2172947" y="256300"/>
                    <a:pt x="2172947" y="256300"/>
                  </a:cubicBezTo>
                  <a:lnTo>
                    <a:pt x="2277673" y="256095"/>
                  </a:lnTo>
                  <a:cubicBezTo>
                    <a:pt x="2277673" y="256095"/>
                    <a:pt x="2345420" y="246722"/>
                    <a:pt x="2453305" y="286553"/>
                  </a:cubicBezTo>
                  <a:cubicBezTo>
                    <a:pt x="2561190" y="326385"/>
                    <a:pt x="2564246" y="314058"/>
                    <a:pt x="2564246" y="314058"/>
                  </a:cubicBezTo>
                  <a:lnTo>
                    <a:pt x="2601637" y="532679"/>
                  </a:lnTo>
                  <a:cubicBezTo>
                    <a:pt x="2601637" y="532679"/>
                    <a:pt x="2688130" y="658799"/>
                    <a:pt x="2648401" y="819047"/>
                  </a:cubicBezTo>
                  <a:lnTo>
                    <a:pt x="2580859" y="933147"/>
                  </a:lnTo>
                  <a:cubicBezTo>
                    <a:pt x="2580859" y="933147"/>
                    <a:pt x="2543981" y="976342"/>
                    <a:pt x="2534916" y="1065686"/>
                  </a:cubicBezTo>
                  <a:cubicBezTo>
                    <a:pt x="2525850" y="1155030"/>
                    <a:pt x="2532167" y="1235103"/>
                    <a:pt x="2532167" y="1235103"/>
                  </a:cubicBezTo>
                  <a:cubicBezTo>
                    <a:pt x="2532167" y="1235103"/>
                    <a:pt x="2486121" y="1315278"/>
                    <a:pt x="2495494" y="1383025"/>
                  </a:cubicBezTo>
                  <a:lnTo>
                    <a:pt x="2495597" y="1435388"/>
                  </a:lnTo>
                  <a:lnTo>
                    <a:pt x="2489485" y="1460042"/>
                  </a:lnTo>
                  <a:cubicBezTo>
                    <a:pt x="2489485" y="1460042"/>
                    <a:pt x="2504970" y="1503134"/>
                    <a:pt x="2474204" y="1521676"/>
                  </a:cubicBezTo>
                  <a:cubicBezTo>
                    <a:pt x="2474204" y="1521676"/>
                    <a:pt x="2492746" y="1552442"/>
                    <a:pt x="2471251" y="1586366"/>
                  </a:cubicBezTo>
                  <a:cubicBezTo>
                    <a:pt x="2471251" y="1586366"/>
                    <a:pt x="2477568" y="1666439"/>
                    <a:pt x="2477568" y="1666439"/>
                  </a:cubicBezTo>
                  <a:cubicBezTo>
                    <a:pt x="2477568" y="1666439"/>
                    <a:pt x="2456176" y="1752727"/>
                    <a:pt x="2456176" y="1752727"/>
                  </a:cubicBezTo>
                  <a:lnTo>
                    <a:pt x="2410129" y="1832902"/>
                  </a:lnTo>
                  <a:lnTo>
                    <a:pt x="2352064" y="2067112"/>
                  </a:lnTo>
                  <a:lnTo>
                    <a:pt x="2333830" y="2193436"/>
                  </a:lnTo>
                  <a:lnTo>
                    <a:pt x="2296952" y="2236631"/>
                  </a:lnTo>
                  <a:lnTo>
                    <a:pt x="2303269" y="2316704"/>
                  </a:lnTo>
                  <a:lnTo>
                    <a:pt x="2291250" y="2470738"/>
                  </a:lnTo>
                  <a:close/>
                </a:path>
              </a:pathLst>
            </a:custGeom>
            <a:blipFill>
              <a:blip r:embed="rId4"/>
              <a:stretch>
                <a:fillRect l="-57515" t="-4511" r="-59446" b="-622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7713192">
            <a:off x="-927703" y="7681559"/>
            <a:ext cx="9304676" cy="6444350"/>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60874" b="-60874"/>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9" name="Group 9"/>
          <p:cNvGrpSpPr/>
          <p:nvPr/>
        </p:nvGrpSpPr>
        <p:grpSpPr>
          <a:xfrm>
            <a:off x="749036" y="2083621"/>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l="-53181"/>
              </a:stretch>
            </a:blipFill>
          </p:spPr>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2" name="Freeform 12"/>
          <p:cNvSpPr/>
          <p:nvPr/>
        </p:nvSpPr>
        <p:spPr>
          <a:xfrm rot="-172039">
            <a:off x="-607143" y="8699197"/>
            <a:ext cx="6300683" cy="1653929"/>
          </a:xfrm>
          <a:custGeom>
            <a:avLst/>
            <a:gdLst/>
            <a:ahLst/>
            <a:cxnLst/>
            <a:rect l="l" t="t" r="r" b="b"/>
            <a:pathLst>
              <a:path w="6300683" h="1653929">
                <a:moveTo>
                  <a:pt x="0" y="0"/>
                </a:moveTo>
                <a:lnTo>
                  <a:pt x="6300683" y="0"/>
                </a:lnTo>
                <a:lnTo>
                  <a:pt x="6300683" y="1653929"/>
                </a:lnTo>
                <a:lnTo>
                  <a:pt x="0" y="1653929"/>
                </a:lnTo>
                <a:lnTo>
                  <a:pt x="0" y="0"/>
                </a:lnTo>
                <a:close/>
              </a:path>
            </a:pathLst>
          </a:custGeom>
          <a:blipFill>
            <a:blip r:embed="rId9"/>
            <a:stretch>
              <a:fillRect/>
            </a:stretch>
          </a:blipFill>
        </p:spPr>
      </p:sp>
      <p:sp>
        <p:nvSpPr>
          <p:cNvPr id="13" name="Freeform 13"/>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0">
              <a:alphaModFix amt="88000"/>
            </a:blip>
            <a:stretch>
              <a:fillRect/>
            </a:stretch>
          </a:blipFill>
        </p:spPr>
      </p:sp>
      <p:sp>
        <p:nvSpPr>
          <p:cNvPr id="14" name="TextBox 14"/>
          <p:cNvSpPr txBox="1"/>
          <p:nvPr/>
        </p:nvSpPr>
        <p:spPr>
          <a:xfrm>
            <a:off x="1028700" y="2399178"/>
            <a:ext cx="13804218" cy="1283137"/>
          </a:xfrm>
          <a:prstGeom prst="rect">
            <a:avLst/>
          </a:prstGeom>
        </p:spPr>
        <p:txBody>
          <a:bodyPr lIns="0" tIns="0" rIns="0" bIns="0" rtlCol="0" anchor="t">
            <a:spAutoFit/>
          </a:bodyPr>
          <a:lstStyle/>
          <a:p>
            <a:pPr algn="l">
              <a:lnSpc>
                <a:spcPts val="10336"/>
              </a:lnSpc>
            </a:pPr>
            <a:endParaRPr/>
          </a:p>
        </p:txBody>
      </p:sp>
      <p:sp>
        <p:nvSpPr>
          <p:cNvPr id="15" name="TextBox 15"/>
          <p:cNvSpPr txBox="1"/>
          <p:nvPr/>
        </p:nvSpPr>
        <p:spPr>
          <a:xfrm>
            <a:off x="749036" y="657729"/>
            <a:ext cx="16789927" cy="1195886"/>
          </a:xfrm>
          <a:prstGeom prst="rect">
            <a:avLst/>
          </a:prstGeom>
        </p:spPr>
        <p:txBody>
          <a:bodyPr lIns="0" tIns="0" rIns="0" bIns="0" rtlCol="0" anchor="t">
            <a:spAutoFit/>
          </a:bodyPr>
          <a:lstStyle/>
          <a:p>
            <a:pPr algn="just">
              <a:lnSpc>
                <a:spcPts val="9685"/>
              </a:lnSpc>
            </a:pPr>
            <a:r>
              <a:rPr lang="en-US" sz="6917" b="1" spc="449">
                <a:solidFill>
                  <a:srgbClr val="402B2B"/>
                </a:solidFill>
                <a:latin typeface="Roboto Bold"/>
                <a:ea typeface="Roboto Bold"/>
                <a:cs typeface="Roboto Bold"/>
                <a:sym typeface="Roboto Bold"/>
              </a:rPr>
              <a:t>02: Những công nghệ được sử dụng</a:t>
            </a:r>
          </a:p>
        </p:txBody>
      </p:sp>
      <p:sp>
        <p:nvSpPr>
          <p:cNvPr id="16" name="Freeform 16"/>
          <p:cNvSpPr/>
          <p:nvPr/>
        </p:nvSpPr>
        <p:spPr>
          <a:xfrm>
            <a:off x="13871776" y="5257276"/>
            <a:ext cx="3387524" cy="3387524"/>
          </a:xfrm>
          <a:custGeom>
            <a:avLst/>
            <a:gdLst/>
            <a:ahLst/>
            <a:cxnLst/>
            <a:rect l="l" t="t" r="r" b="b"/>
            <a:pathLst>
              <a:path w="3387524" h="3387524">
                <a:moveTo>
                  <a:pt x="0" y="0"/>
                </a:moveTo>
                <a:lnTo>
                  <a:pt x="3387524" y="0"/>
                </a:lnTo>
                <a:lnTo>
                  <a:pt x="3387524" y="3387523"/>
                </a:lnTo>
                <a:lnTo>
                  <a:pt x="0" y="338752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TextBox 17"/>
          <p:cNvSpPr txBox="1"/>
          <p:nvPr/>
        </p:nvSpPr>
        <p:spPr>
          <a:xfrm>
            <a:off x="14224528" y="6718247"/>
            <a:ext cx="2682020" cy="427482"/>
          </a:xfrm>
          <a:prstGeom prst="rect">
            <a:avLst/>
          </a:prstGeom>
        </p:spPr>
        <p:txBody>
          <a:bodyPr lIns="0" tIns="0" rIns="0" bIns="0" rtlCol="0" anchor="t">
            <a:spAutoFit/>
          </a:bodyPr>
          <a:lstStyle/>
          <a:p>
            <a:pPr marL="0" lvl="0" indent="0" algn="ctr">
              <a:lnSpc>
                <a:spcPts val="3354"/>
              </a:lnSpc>
              <a:spcBef>
                <a:spcPct val="0"/>
              </a:spcBef>
            </a:pPr>
            <a:r>
              <a:rPr lang="en-US" sz="2600" b="1" spc="101">
                <a:solidFill>
                  <a:srgbClr val="FFFFFF"/>
                </a:solidFill>
                <a:latin typeface="Arimo Bold"/>
                <a:ea typeface="Arimo Bold"/>
                <a:cs typeface="Arimo Bold"/>
                <a:sym typeface="Arimo Bold"/>
              </a:rPr>
              <a:t>XỬ LÝ</a:t>
            </a:r>
          </a:p>
        </p:txBody>
      </p:sp>
      <p:grpSp>
        <p:nvGrpSpPr>
          <p:cNvPr id="18" name="Group 18"/>
          <p:cNvGrpSpPr/>
          <p:nvPr/>
        </p:nvGrpSpPr>
        <p:grpSpPr>
          <a:xfrm>
            <a:off x="14001799" y="3398749"/>
            <a:ext cx="3257501" cy="880623"/>
            <a:chOff x="0" y="0"/>
            <a:chExt cx="9555633" cy="2583240"/>
          </a:xfrm>
        </p:grpSpPr>
        <p:sp>
          <p:nvSpPr>
            <p:cNvPr id="19" name="Freeform 19"/>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EDAD8"/>
            </a:solidFill>
          </p:spPr>
        </p:sp>
      </p:grpSp>
      <p:grpSp>
        <p:nvGrpSpPr>
          <p:cNvPr id="20" name="Group 20"/>
          <p:cNvGrpSpPr/>
          <p:nvPr/>
        </p:nvGrpSpPr>
        <p:grpSpPr>
          <a:xfrm>
            <a:off x="9631712" y="3398749"/>
            <a:ext cx="3257501" cy="880623"/>
            <a:chOff x="0" y="0"/>
            <a:chExt cx="9555633" cy="2583240"/>
          </a:xfrm>
        </p:grpSpPr>
        <p:sp>
          <p:nvSpPr>
            <p:cNvPr id="21" name="Freeform 21"/>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7C9EF"/>
            </a:solidFill>
          </p:spPr>
        </p:sp>
      </p:grpSp>
      <p:sp>
        <p:nvSpPr>
          <p:cNvPr id="22" name="TextBox 22"/>
          <p:cNvSpPr txBox="1"/>
          <p:nvPr/>
        </p:nvSpPr>
        <p:spPr>
          <a:xfrm>
            <a:off x="14536735" y="3619985"/>
            <a:ext cx="2187629" cy="371475"/>
          </a:xfrm>
          <a:prstGeom prst="rect">
            <a:avLst/>
          </a:prstGeom>
        </p:spPr>
        <p:txBody>
          <a:bodyPr lIns="0" tIns="0" rIns="0" bIns="0" rtlCol="0" anchor="t">
            <a:spAutoFit/>
          </a:bodyPr>
          <a:lstStyle/>
          <a:p>
            <a:pPr algn="ctr">
              <a:lnSpc>
                <a:spcPts val="3000"/>
              </a:lnSpc>
            </a:pPr>
            <a:r>
              <a:rPr lang="en-US" sz="2000" spc="100">
                <a:solidFill>
                  <a:srgbClr val="FFFFFF"/>
                </a:solidFill>
                <a:latin typeface="Arimo"/>
                <a:ea typeface="Arimo"/>
                <a:cs typeface="Arimo"/>
                <a:sym typeface="Arimo"/>
              </a:rPr>
              <a:t>Python</a:t>
            </a:r>
          </a:p>
        </p:txBody>
      </p:sp>
      <p:sp>
        <p:nvSpPr>
          <p:cNvPr id="23" name="TextBox 23"/>
          <p:cNvSpPr txBox="1"/>
          <p:nvPr/>
        </p:nvSpPr>
        <p:spPr>
          <a:xfrm>
            <a:off x="10237594" y="3619985"/>
            <a:ext cx="2187629" cy="371475"/>
          </a:xfrm>
          <a:prstGeom prst="rect">
            <a:avLst/>
          </a:prstGeom>
        </p:spPr>
        <p:txBody>
          <a:bodyPr lIns="0" tIns="0" rIns="0" bIns="0" rtlCol="0" anchor="t">
            <a:spAutoFit/>
          </a:bodyPr>
          <a:lstStyle/>
          <a:p>
            <a:pPr algn="ctr">
              <a:lnSpc>
                <a:spcPts val="3000"/>
              </a:lnSpc>
            </a:pPr>
            <a:r>
              <a:rPr lang="en-US" sz="2000" spc="100">
                <a:solidFill>
                  <a:srgbClr val="FFFFFF"/>
                </a:solidFill>
                <a:latin typeface="Arimo"/>
                <a:ea typeface="Arimo"/>
                <a:cs typeface="Arimo"/>
                <a:sym typeface="Arimo"/>
              </a:rPr>
              <a:t>OpenCV</a:t>
            </a:r>
          </a:p>
        </p:txBody>
      </p:sp>
      <p:sp>
        <p:nvSpPr>
          <p:cNvPr id="24" name="Freeform 24"/>
          <p:cNvSpPr/>
          <p:nvPr/>
        </p:nvSpPr>
        <p:spPr>
          <a:xfrm>
            <a:off x="1028700" y="5257276"/>
            <a:ext cx="3387524" cy="3387524"/>
          </a:xfrm>
          <a:custGeom>
            <a:avLst/>
            <a:gdLst/>
            <a:ahLst/>
            <a:cxnLst/>
            <a:rect l="l" t="t" r="r" b="b"/>
            <a:pathLst>
              <a:path w="3387524" h="3387524">
                <a:moveTo>
                  <a:pt x="0" y="0"/>
                </a:moveTo>
                <a:lnTo>
                  <a:pt x="3387524" y="0"/>
                </a:lnTo>
                <a:lnTo>
                  <a:pt x="3387524" y="3387523"/>
                </a:lnTo>
                <a:lnTo>
                  <a:pt x="0" y="33875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TextBox 25"/>
          <p:cNvSpPr txBox="1"/>
          <p:nvPr/>
        </p:nvSpPr>
        <p:spPr>
          <a:xfrm>
            <a:off x="1366493" y="6718247"/>
            <a:ext cx="2682020" cy="427482"/>
          </a:xfrm>
          <a:prstGeom prst="rect">
            <a:avLst/>
          </a:prstGeom>
        </p:spPr>
        <p:txBody>
          <a:bodyPr lIns="0" tIns="0" rIns="0" bIns="0" rtlCol="0" anchor="t">
            <a:spAutoFit/>
          </a:bodyPr>
          <a:lstStyle/>
          <a:p>
            <a:pPr marL="0" lvl="0" indent="0" algn="ctr">
              <a:lnSpc>
                <a:spcPts val="3354"/>
              </a:lnSpc>
              <a:spcBef>
                <a:spcPct val="0"/>
              </a:spcBef>
            </a:pPr>
            <a:r>
              <a:rPr lang="en-US" sz="2600" b="1" spc="101">
                <a:solidFill>
                  <a:srgbClr val="FFFFFF"/>
                </a:solidFill>
                <a:latin typeface="Arimo Bold"/>
                <a:ea typeface="Arimo Bold"/>
                <a:cs typeface="Arimo Bold"/>
                <a:sym typeface="Arimo Bold"/>
              </a:rPr>
              <a:t>GIAO DIỆN</a:t>
            </a:r>
          </a:p>
        </p:txBody>
      </p:sp>
      <p:grpSp>
        <p:nvGrpSpPr>
          <p:cNvPr id="26" name="Group 26"/>
          <p:cNvGrpSpPr/>
          <p:nvPr/>
        </p:nvGrpSpPr>
        <p:grpSpPr>
          <a:xfrm>
            <a:off x="1028700" y="3398749"/>
            <a:ext cx="3257501" cy="880623"/>
            <a:chOff x="0" y="0"/>
            <a:chExt cx="9555633" cy="2583240"/>
          </a:xfrm>
        </p:grpSpPr>
        <p:sp>
          <p:nvSpPr>
            <p:cNvPr id="27" name="Freeform 27"/>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945A02"/>
            </a:solidFill>
          </p:spPr>
        </p:sp>
      </p:grpSp>
      <p:sp>
        <p:nvSpPr>
          <p:cNvPr id="28" name="TextBox 28"/>
          <p:cNvSpPr txBox="1"/>
          <p:nvPr/>
        </p:nvSpPr>
        <p:spPr>
          <a:xfrm>
            <a:off x="1563636" y="3619985"/>
            <a:ext cx="2187629" cy="371475"/>
          </a:xfrm>
          <a:prstGeom prst="rect">
            <a:avLst/>
          </a:prstGeom>
        </p:spPr>
        <p:txBody>
          <a:bodyPr lIns="0" tIns="0" rIns="0" bIns="0" rtlCol="0" anchor="t">
            <a:spAutoFit/>
          </a:bodyPr>
          <a:lstStyle/>
          <a:p>
            <a:pPr algn="ctr">
              <a:lnSpc>
                <a:spcPts val="3000"/>
              </a:lnSpc>
            </a:pPr>
            <a:r>
              <a:rPr lang="en-US" sz="2000" spc="100">
                <a:solidFill>
                  <a:srgbClr val="FFFFFF"/>
                </a:solidFill>
                <a:latin typeface="Arimo"/>
                <a:ea typeface="Arimo"/>
                <a:cs typeface="Arimo"/>
                <a:sym typeface="Arimo"/>
              </a:rPr>
              <a:t>PyQt5</a:t>
            </a:r>
          </a:p>
        </p:txBody>
      </p:sp>
      <p:sp>
        <p:nvSpPr>
          <p:cNvPr id="29" name="AutoShape 29"/>
          <p:cNvSpPr/>
          <p:nvPr/>
        </p:nvSpPr>
        <p:spPr>
          <a:xfrm>
            <a:off x="2657451" y="4279372"/>
            <a:ext cx="65011" cy="977904"/>
          </a:xfrm>
          <a:prstGeom prst="line">
            <a:avLst/>
          </a:prstGeom>
          <a:ln w="85725" cap="flat">
            <a:solidFill>
              <a:srgbClr val="000000"/>
            </a:solidFill>
            <a:prstDash val="solid"/>
            <a:headEnd type="none" w="sm" len="sm"/>
            <a:tailEnd type="arrow" w="med" len="sm"/>
          </a:ln>
        </p:spPr>
      </p:sp>
      <p:sp>
        <p:nvSpPr>
          <p:cNvPr id="30" name="AutoShape 30"/>
          <p:cNvSpPr/>
          <p:nvPr/>
        </p:nvSpPr>
        <p:spPr>
          <a:xfrm>
            <a:off x="11260463" y="4279372"/>
            <a:ext cx="2611313" cy="2671666"/>
          </a:xfrm>
          <a:prstGeom prst="line">
            <a:avLst/>
          </a:prstGeom>
          <a:ln w="85725" cap="flat">
            <a:solidFill>
              <a:srgbClr val="000000"/>
            </a:solidFill>
            <a:prstDash val="solid"/>
            <a:headEnd type="none" w="sm" len="sm"/>
            <a:tailEnd type="arrow" w="med" len="sm"/>
          </a:ln>
        </p:spPr>
      </p:sp>
      <p:sp>
        <p:nvSpPr>
          <p:cNvPr id="31" name="AutoShape 31"/>
          <p:cNvSpPr/>
          <p:nvPr/>
        </p:nvSpPr>
        <p:spPr>
          <a:xfrm flipH="1">
            <a:off x="15565538" y="4279372"/>
            <a:ext cx="65011" cy="977904"/>
          </a:xfrm>
          <a:prstGeom prst="line">
            <a:avLst/>
          </a:prstGeom>
          <a:ln w="85725" cap="flat">
            <a:solidFill>
              <a:srgbClr val="000000"/>
            </a:solidFill>
            <a:prstDash val="solid"/>
            <a:headEnd type="none" w="sm" len="sm"/>
            <a:tailEnd type="arrow" w="med" len="sm"/>
          </a:ln>
        </p:spPr>
      </p:sp>
      <p:grpSp>
        <p:nvGrpSpPr>
          <p:cNvPr id="32" name="Group 32"/>
          <p:cNvGrpSpPr/>
          <p:nvPr/>
        </p:nvGrpSpPr>
        <p:grpSpPr>
          <a:xfrm>
            <a:off x="9702658" y="7819198"/>
            <a:ext cx="3257501" cy="880623"/>
            <a:chOff x="0" y="0"/>
            <a:chExt cx="9555633" cy="2583240"/>
          </a:xfrm>
        </p:grpSpPr>
        <p:sp>
          <p:nvSpPr>
            <p:cNvPr id="33" name="Freeform 33"/>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7C9EF"/>
            </a:solidFill>
          </p:spPr>
        </p:sp>
      </p:grpSp>
      <p:sp>
        <p:nvSpPr>
          <p:cNvPr id="34" name="TextBox 34"/>
          <p:cNvSpPr txBox="1"/>
          <p:nvPr/>
        </p:nvSpPr>
        <p:spPr>
          <a:xfrm>
            <a:off x="10237594" y="7849934"/>
            <a:ext cx="2187629" cy="752475"/>
          </a:xfrm>
          <a:prstGeom prst="rect">
            <a:avLst/>
          </a:prstGeom>
        </p:spPr>
        <p:txBody>
          <a:bodyPr lIns="0" tIns="0" rIns="0" bIns="0" rtlCol="0" anchor="t">
            <a:spAutoFit/>
          </a:bodyPr>
          <a:lstStyle/>
          <a:p>
            <a:pPr algn="ctr">
              <a:lnSpc>
                <a:spcPts val="3000"/>
              </a:lnSpc>
            </a:pPr>
            <a:r>
              <a:rPr lang="en-US" sz="2000" spc="100">
                <a:solidFill>
                  <a:srgbClr val="FFFFFF"/>
                </a:solidFill>
                <a:latin typeface="Arimo"/>
                <a:ea typeface="Arimo"/>
                <a:cs typeface="Arimo"/>
                <a:sym typeface="Arimo"/>
              </a:rPr>
              <a:t>cảnh báo qua Email</a:t>
            </a:r>
          </a:p>
        </p:txBody>
      </p:sp>
      <p:sp>
        <p:nvSpPr>
          <p:cNvPr id="35" name="AutoShape 35"/>
          <p:cNvSpPr/>
          <p:nvPr/>
        </p:nvSpPr>
        <p:spPr>
          <a:xfrm flipV="1">
            <a:off x="12960159" y="6951038"/>
            <a:ext cx="911617" cy="1308471"/>
          </a:xfrm>
          <a:prstGeom prst="line">
            <a:avLst/>
          </a:prstGeom>
          <a:ln w="85725" cap="flat">
            <a:solidFill>
              <a:srgbClr val="000000"/>
            </a:solidFill>
            <a:prstDash val="solid"/>
            <a:headEnd type="none" w="sm" len="sm"/>
            <a:tailEnd type="arrow" w="med"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7713192">
            <a:off x="-2109139" y="10004958"/>
            <a:ext cx="9304676" cy="6444350"/>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60874" b="-60874"/>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p:nvPr/>
        </p:nvGrpSpPr>
        <p:grpSpPr>
          <a:xfrm>
            <a:off x="1028700" y="2102326"/>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2" name="Freeform 12"/>
          <p:cNvSpPr/>
          <p:nvPr/>
        </p:nvSpPr>
        <p:spPr>
          <a:xfrm rot="-6235443">
            <a:off x="16383096" y="386143"/>
            <a:ext cx="2863369" cy="1881931"/>
          </a:xfrm>
          <a:custGeom>
            <a:avLst/>
            <a:gdLst/>
            <a:ahLst/>
            <a:cxnLst/>
            <a:rect l="l" t="t" r="r" b="b"/>
            <a:pathLst>
              <a:path w="2863369" h="1881931">
                <a:moveTo>
                  <a:pt x="0" y="0"/>
                </a:moveTo>
                <a:lnTo>
                  <a:pt x="2863369" y="0"/>
                </a:lnTo>
                <a:lnTo>
                  <a:pt x="2863369" y="1881932"/>
                </a:lnTo>
                <a:lnTo>
                  <a:pt x="0" y="1881932"/>
                </a:lnTo>
                <a:lnTo>
                  <a:pt x="0" y="0"/>
                </a:lnTo>
                <a:close/>
              </a:path>
            </a:pathLst>
          </a:custGeom>
          <a:blipFill>
            <a:blip r:embed="rId8"/>
            <a:stretch>
              <a:fillRect/>
            </a:stretch>
          </a:blipFill>
        </p:spPr>
      </p:sp>
      <p:sp>
        <p:nvSpPr>
          <p:cNvPr id="13" name="Freeform 13"/>
          <p:cNvSpPr/>
          <p:nvPr/>
        </p:nvSpPr>
        <p:spPr>
          <a:xfrm rot="-172039">
            <a:off x="-607143" y="8699197"/>
            <a:ext cx="6300683" cy="1653929"/>
          </a:xfrm>
          <a:custGeom>
            <a:avLst/>
            <a:gdLst/>
            <a:ahLst/>
            <a:cxnLst/>
            <a:rect l="l" t="t" r="r" b="b"/>
            <a:pathLst>
              <a:path w="6300683" h="1653929">
                <a:moveTo>
                  <a:pt x="0" y="0"/>
                </a:moveTo>
                <a:lnTo>
                  <a:pt x="6300683" y="0"/>
                </a:lnTo>
                <a:lnTo>
                  <a:pt x="6300683" y="1653929"/>
                </a:lnTo>
                <a:lnTo>
                  <a:pt x="0" y="1653929"/>
                </a:lnTo>
                <a:lnTo>
                  <a:pt x="0" y="0"/>
                </a:lnTo>
                <a:close/>
              </a:path>
            </a:pathLst>
          </a:custGeom>
          <a:blipFill>
            <a:blip r:embed="rId9"/>
            <a:stretch>
              <a:fillRect/>
            </a:stretch>
          </a:blipFill>
        </p:spPr>
      </p:sp>
      <p:sp>
        <p:nvSpPr>
          <p:cNvPr id="14" name="Freeform 14"/>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0">
              <a:alphaModFix amt="88000"/>
            </a:blip>
            <a:stretch>
              <a:fillRect/>
            </a:stretch>
          </a:blipFill>
        </p:spPr>
      </p:sp>
      <p:sp>
        <p:nvSpPr>
          <p:cNvPr id="15" name="Freeform 15"/>
          <p:cNvSpPr/>
          <p:nvPr/>
        </p:nvSpPr>
        <p:spPr>
          <a:xfrm>
            <a:off x="1140577" y="3529982"/>
            <a:ext cx="3669575" cy="3669575"/>
          </a:xfrm>
          <a:custGeom>
            <a:avLst/>
            <a:gdLst/>
            <a:ahLst/>
            <a:cxnLst/>
            <a:rect l="l" t="t" r="r" b="b"/>
            <a:pathLst>
              <a:path w="3669575" h="3669575">
                <a:moveTo>
                  <a:pt x="0" y="0"/>
                </a:moveTo>
                <a:lnTo>
                  <a:pt x="3669575" y="0"/>
                </a:lnTo>
                <a:lnTo>
                  <a:pt x="3669575" y="3669575"/>
                </a:lnTo>
                <a:lnTo>
                  <a:pt x="0" y="3669575"/>
                </a:lnTo>
                <a:lnTo>
                  <a:pt x="0" y="0"/>
                </a:lnTo>
                <a:close/>
              </a:path>
            </a:pathLst>
          </a:custGeom>
          <a:blipFill>
            <a:blip r:embed="rId11"/>
            <a:stretch>
              <a:fillRect/>
            </a:stretch>
          </a:blipFill>
        </p:spPr>
      </p:sp>
      <p:sp>
        <p:nvSpPr>
          <p:cNvPr id="16" name="TextBox 16"/>
          <p:cNvSpPr txBox="1"/>
          <p:nvPr/>
        </p:nvSpPr>
        <p:spPr>
          <a:xfrm>
            <a:off x="1028700" y="2544016"/>
            <a:ext cx="7698009" cy="710057"/>
          </a:xfrm>
          <a:prstGeom prst="rect">
            <a:avLst/>
          </a:prstGeom>
        </p:spPr>
        <p:txBody>
          <a:bodyPr lIns="0" tIns="0" rIns="0" bIns="0" rtlCol="0" anchor="t">
            <a:spAutoFit/>
          </a:bodyPr>
          <a:lstStyle/>
          <a:p>
            <a:pPr algn="l">
              <a:lnSpc>
                <a:spcPts val="5763"/>
              </a:lnSpc>
            </a:pPr>
            <a:r>
              <a:rPr lang="en-US" sz="4399" spc="-145">
                <a:solidFill>
                  <a:srgbClr val="000000"/>
                </a:solidFill>
                <a:latin typeface="Atkinson Hyperlegible"/>
                <a:ea typeface="Atkinson Hyperlegible"/>
                <a:cs typeface="Atkinson Hyperlegible"/>
                <a:sym typeface="Atkinson Hyperlegible"/>
              </a:rPr>
              <a:t>01. Python</a:t>
            </a:r>
          </a:p>
        </p:txBody>
      </p:sp>
      <p:sp>
        <p:nvSpPr>
          <p:cNvPr id="17" name="TextBox 17"/>
          <p:cNvSpPr txBox="1"/>
          <p:nvPr/>
        </p:nvSpPr>
        <p:spPr>
          <a:xfrm>
            <a:off x="1028700" y="906440"/>
            <a:ext cx="16789927" cy="1195886"/>
          </a:xfrm>
          <a:prstGeom prst="rect">
            <a:avLst/>
          </a:prstGeom>
        </p:spPr>
        <p:txBody>
          <a:bodyPr lIns="0" tIns="0" rIns="0" bIns="0" rtlCol="0" anchor="t">
            <a:spAutoFit/>
          </a:bodyPr>
          <a:lstStyle/>
          <a:p>
            <a:pPr algn="just">
              <a:lnSpc>
                <a:spcPts val="9685"/>
              </a:lnSpc>
            </a:pPr>
            <a:r>
              <a:rPr lang="en-US" sz="6917" b="1" spc="449">
                <a:solidFill>
                  <a:srgbClr val="402B2B"/>
                </a:solidFill>
                <a:latin typeface="Roboto Bold"/>
                <a:ea typeface="Roboto Bold"/>
                <a:cs typeface="Roboto Bold"/>
                <a:sym typeface="Roboto Bold"/>
              </a:rPr>
              <a:t>02: Những công nghệ được sử dụng</a:t>
            </a:r>
          </a:p>
        </p:txBody>
      </p:sp>
      <p:sp>
        <p:nvSpPr>
          <p:cNvPr id="18" name="TextBox 18"/>
          <p:cNvSpPr txBox="1"/>
          <p:nvPr/>
        </p:nvSpPr>
        <p:spPr>
          <a:xfrm>
            <a:off x="7205025" y="3491882"/>
            <a:ext cx="9664272" cy="2239905"/>
          </a:xfrm>
          <a:prstGeom prst="rect">
            <a:avLst/>
          </a:prstGeom>
        </p:spPr>
        <p:txBody>
          <a:bodyPr lIns="0" tIns="0" rIns="0" bIns="0" rtlCol="0" anchor="t">
            <a:spAutoFit/>
          </a:bodyPr>
          <a:lstStyle/>
          <a:p>
            <a:pPr algn="l">
              <a:lnSpc>
                <a:spcPts val="4440"/>
              </a:lnSpc>
            </a:pPr>
            <a:r>
              <a:rPr lang="en-US" sz="3389" spc="-111">
                <a:solidFill>
                  <a:srgbClr val="000000"/>
                </a:solidFill>
                <a:latin typeface="Atkinson Hyperlegible"/>
                <a:ea typeface="Atkinson Hyperlegible"/>
                <a:cs typeface="Atkinson Hyperlegible"/>
                <a:sym typeface="Atkinson Hyperlegible"/>
              </a:rPr>
              <a:t>Python là một ngôn ngữ lập trình cấp cao, cấp cao. Triết lý thiết kế của nó nhấn mạnh khả năng đọc mã với việc sử dụng thụt lề đáng kể. Python được kiểm tra tự động và thu thập rác.</a:t>
            </a:r>
          </a:p>
        </p:txBody>
      </p:sp>
      <p:sp>
        <p:nvSpPr>
          <p:cNvPr id="19" name="TextBox 19"/>
          <p:cNvSpPr txBox="1"/>
          <p:nvPr/>
        </p:nvSpPr>
        <p:spPr>
          <a:xfrm>
            <a:off x="536684" y="7305881"/>
            <a:ext cx="5014190" cy="866135"/>
          </a:xfrm>
          <a:prstGeom prst="rect">
            <a:avLst/>
          </a:prstGeom>
        </p:spPr>
        <p:txBody>
          <a:bodyPr lIns="0" tIns="0" rIns="0" bIns="0" rtlCol="0" anchor="t">
            <a:spAutoFit/>
          </a:bodyPr>
          <a:lstStyle/>
          <a:p>
            <a:pPr algn="ctr">
              <a:lnSpc>
                <a:spcPts val="3521"/>
              </a:lnSpc>
              <a:spcBef>
                <a:spcPct val="0"/>
              </a:spcBef>
            </a:pPr>
            <a:r>
              <a:rPr lang="en-US" sz="2515" b="1" spc="163" dirty="0" err="1">
                <a:solidFill>
                  <a:srgbClr val="000000"/>
                </a:solidFill>
                <a:latin typeface="Roboto Bold"/>
                <a:ea typeface="Roboto Bold"/>
                <a:cs typeface="Roboto Bold"/>
                <a:sym typeface="Roboto Bold"/>
              </a:rPr>
              <a:t>Hình</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ảnh</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minh</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họa</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về</a:t>
            </a:r>
            <a:endParaRPr lang="en-US" sz="2515" b="1" spc="163" dirty="0">
              <a:solidFill>
                <a:srgbClr val="000000"/>
              </a:solidFill>
              <a:latin typeface="Roboto Bold"/>
              <a:ea typeface="Roboto Bold"/>
              <a:cs typeface="Roboto Bold"/>
              <a:sym typeface="Roboto Bold"/>
            </a:endParaRPr>
          </a:p>
          <a:p>
            <a:pPr algn="ctr">
              <a:lnSpc>
                <a:spcPts val="3521"/>
              </a:lnSpc>
              <a:spcBef>
                <a:spcPct val="0"/>
              </a:spcBef>
            </a:pPr>
            <a:r>
              <a:rPr lang="en-US" sz="2515" b="1" spc="163" dirty="0">
                <a:solidFill>
                  <a:srgbClr val="000000"/>
                </a:solidFill>
                <a:latin typeface="Roboto Bold"/>
                <a:ea typeface="Roboto Bold"/>
                <a:cs typeface="Roboto Bold"/>
                <a:sym typeface="Roboto Bold"/>
              </a:rPr>
              <a:t>PYTHON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7713192">
            <a:off x="-2109139" y="10004958"/>
            <a:ext cx="9304676" cy="6444350"/>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60874" b="-60874"/>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9" name="Group 9"/>
          <p:cNvGrpSpPr/>
          <p:nvPr/>
        </p:nvGrpSpPr>
        <p:grpSpPr>
          <a:xfrm>
            <a:off x="1028700" y="2102326"/>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l="-53181"/>
              </a:stretch>
            </a:blipFill>
          </p:spPr>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2" name="Freeform 12"/>
          <p:cNvSpPr/>
          <p:nvPr/>
        </p:nvSpPr>
        <p:spPr>
          <a:xfrm rot="-6235443">
            <a:off x="16383096" y="386143"/>
            <a:ext cx="2863369" cy="1881931"/>
          </a:xfrm>
          <a:custGeom>
            <a:avLst/>
            <a:gdLst/>
            <a:ahLst/>
            <a:cxnLst/>
            <a:rect l="l" t="t" r="r" b="b"/>
            <a:pathLst>
              <a:path w="2863369" h="1881931">
                <a:moveTo>
                  <a:pt x="0" y="0"/>
                </a:moveTo>
                <a:lnTo>
                  <a:pt x="2863369" y="0"/>
                </a:lnTo>
                <a:lnTo>
                  <a:pt x="2863369" y="1881932"/>
                </a:lnTo>
                <a:lnTo>
                  <a:pt x="0" y="1881932"/>
                </a:lnTo>
                <a:lnTo>
                  <a:pt x="0" y="0"/>
                </a:lnTo>
                <a:close/>
              </a:path>
            </a:pathLst>
          </a:custGeom>
          <a:blipFill>
            <a:blip r:embed="rId9"/>
            <a:stretch>
              <a:fillRect/>
            </a:stretch>
          </a:blipFill>
        </p:spPr>
      </p:sp>
      <p:sp>
        <p:nvSpPr>
          <p:cNvPr id="13" name="Freeform 13"/>
          <p:cNvSpPr/>
          <p:nvPr/>
        </p:nvSpPr>
        <p:spPr>
          <a:xfrm rot="-172039">
            <a:off x="-607143" y="8699197"/>
            <a:ext cx="6300683" cy="1653929"/>
          </a:xfrm>
          <a:custGeom>
            <a:avLst/>
            <a:gdLst/>
            <a:ahLst/>
            <a:cxnLst/>
            <a:rect l="l" t="t" r="r" b="b"/>
            <a:pathLst>
              <a:path w="6300683" h="1653929">
                <a:moveTo>
                  <a:pt x="0" y="0"/>
                </a:moveTo>
                <a:lnTo>
                  <a:pt x="6300683" y="0"/>
                </a:lnTo>
                <a:lnTo>
                  <a:pt x="6300683" y="1653929"/>
                </a:lnTo>
                <a:lnTo>
                  <a:pt x="0" y="1653929"/>
                </a:lnTo>
                <a:lnTo>
                  <a:pt x="0" y="0"/>
                </a:lnTo>
                <a:close/>
              </a:path>
            </a:pathLst>
          </a:custGeom>
          <a:blipFill>
            <a:blip r:embed="rId10"/>
            <a:stretch>
              <a:fillRect/>
            </a:stretch>
          </a:blipFill>
        </p:spPr>
      </p:sp>
      <p:sp>
        <p:nvSpPr>
          <p:cNvPr id="14" name="Freeform 14"/>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1">
              <a:alphaModFix amt="88000"/>
            </a:blip>
            <a:stretch>
              <a:fillRect/>
            </a:stretch>
          </a:blipFill>
        </p:spPr>
      </p:sp>
      <p:sp>
        <p:nvSpPr>
          <p:cNvPr id="15" name="Freeform 15"/>
          <p:cNvSpPr/>
          <p:nvPr/>
        </p:nvSpPr>
        <p:spPr>
          <a:xfrm>
            <a:off x="684930" y="4813653"/>
            <a:ext cx="4403056" cy="1744711"/>
          </a:xfrm>
          <a:custGeom>
            <a:avLst/>
            <a:gdLst/>
            <a:ahLst/>
            <a:cxnLst/>
            <a:rect l="l" t="t" r="r" b="b"/>
            <a:pathLst>
              <a:path w="4403056" h="1744711">
                <a:moveTo>
                  <a:pt x="0" y="0"/>
                </a:moveTo>
                <a:lnTo>
                  <a:pt x="4403055" y="0"/>
                </a:lnTo>
                <a:lnTo>
                  <a:pt x="4403055" y="1744711"/>
                </a:lnTo>
                <a:lnTo>
                  <a:pt x="0" y="1744711"/>
                </a:lnTo>
                <a:lnTo>
                  <a:pt x="0" y="0"/>
                </a:lnTo>
                <a:close/>
              </a:path>
            </a:pathLst>
          </a:custGeom>
          <a:blipFill>
            <a:blip r:embed="rId12"/>
            <a:stretch>
              <a:fillRect/>
            </a:stretch>
          </a:blipFill>
        </p:spPr>
      </p:sp>
      <p:sp>
        <p:nvSpPr>
          <p:cNvPr id="16" name="TextBox 16"/>
          <p:cNvSpPr txBox="1"/>
          <p:nvPr/>
        </p:nvSpPr>
        <p:spPr>
          <a:xfrm>
            <a:off x="1028700" y="2544016"/>
            <a:ext cx="7698009" cy="710057"/>
          </a:xfrm>
          <a:prstGeom prst="rect">
            <a:avLst/>
          </a:prstGeom>
        </p:spPr>
        <p:txBody>
          <a:bodyPr lIns="0" tIns="0" rIns="0" bIns="0" rtlCol="0" anchor="t">
            <a:spAutoFit/>
          </a:bodyPr>
          <a:lstStyle/>
          <a:p>
            <a:pPr algn="l">
              <a:lnSpc>
                <a:spcPts val="5763"/>
              </a:lnSpc>
            </a:pPr>
            <a:r>
              <a:rPr lang="en-US" sz="4399" spc="-145">
                <a:solidFill>
                  <a:srgbClr val="000000"/>
                </a:solidFill>
                <a:latin typeface="Atkinson Hyperlegible"/>
                <a:ea typeface="Atkinson Hyperlegible"/>
                <a:cs typeface="Atkinson Hyperlegible"/>
                <a:sym typeface="Atkinson Hyperlegible"/>
              </a:rPr>
              <a:t>02. Giao diện người dùng (GUI)</a:t>
            </a:r>
          </a:p>
        </p:txBody>
      </p:sp>
      <p:sp>
        <p:nvSpPr>
          <p:cNvPr id="17" name="TextBox 17"/>
          <p:cNvSpPr txBox="1"/>
          <p:nvPr/>
        </p:nvSpPr>
        <p:spPr>
          <a:xfrm>
            <a:off x="1028700" y="906440"/>
            <a:ext cx="16789927" cy="1195886"/>
          </a:xfrm>
          <a:prstGeom prst="rect">
            <a:avLst/>
          </a:prstGeom>
        </p:spPr>
        <p:txBody>
          <a:bodyPr lIns="0" tIns="0" rIns="0" bIns="0" rtlCol="0" anchor="t">
            <a:spAutoFit/>
          </a:bodyPr>
          <a:lstStyle/>
          <a:p>
            <a:pPr algn="just">
              <a:lnSpc>
                <a:spcPts val="9685"/>
              </a:lnSpc>
            </a:pPr>
            <a:r>
              <a:rPr lang="en-US" sz="6917" b="1" spc="449">
                <a:solidFill>
                  <a:srgbClr val="402B2B"/>
                </a:solidFill>
                <a:latin typeface="Roboto Bold"/>
                <a:ea typeface="Roboto Bold"/>
                <a:cs typeface="Roboto Bold"/>
                <a:sym typeface="Roboto Bold"/>
              </a:rPr>
              <a:t>02: Những công nghệ được sử dụng</a:t>
            </a:r>
          </a:p>
        </p:txBody>
      </p:sp>
      <p:sp>
        <p:nvSpPr>
          <p:cNvPr id="18" name="TextBox 18"/>
          <p:cNvSpPr txBox="1"/>
          <p:nvPr/>
        </p:nvSpPr>
        <p:spPr>
          <a:xfrm>
            <a:off x="5465820" y="3587132"/>
            <a:ext cx="11403476" cy="4808294"/>
          </a:xfrm>
          <a:prstGeom prst="rect">
            <a:avLst/>
          </a:prstGeom>
        </p:spPr>
        <p:txBody>
          <a:bodyPr lIns="0" tIns="0" rIns="0" bIns="0" rtlCol="0" anchor="t">
            <a:spAutoFit/>
          </a:bodyPr>
          <a:lstStyle/>
          <a:p>
            <a:pPr algn="l">
              <a:lnSpc>
                <a:spcPts val="3423"/>
              </a:lnSpc>
            </a:pPr>
            <a:r>
              <a:rPr lang="en-US" sz="3389" spc="-111">
                <a:solidFill>
                  <a:srgbClr val="000000"/>
                </a:solidFill>
                <a:latin typeface="Atkinson Hyperlegible"/>
                <a:ea typeface="Atkinson Hyperlegible"/>
                <a:cs typeface="Atkinson Hyperlegible"/>
                <a:sym typeface="Atkinson Hyperlegible"/>
              </a:rPr>
              <a:t>Hệ thống sử dụng PyQt5 để xây dựng giao diện trực quan, bao gồm:</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Khung hiển thị video: Theo dõi trực tiếp quá trình phát hiện.</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Khung xử lý trung gian: Hiển thị ảnh sau trừ nền và làm mượt.</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Nút điều khiển: Bắt đầu và dừng camera.</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Thông báo cảnh báo: Hiển thị khi phát hiện rơi ngã.</a:t>
            </a:r>
          </a:p>
          <a:p>
            <a:pPr algn="l">
              <a:lnSpc>
                <a:spcPts val="4440"/>
              </a:lnSpc>
            </a:pPr>
            <a:endParaRPr lang="en-US" sz="3389" spc="-111">
              <a:solidFill>
                <a:srgbClr val="000000"/>
              </a:solidFill>
              <a:latin typeface="Atkinson Hyperlegible"/>
              <a:ea typeface="Atkinson Hyperlegible"/>
              <a:cs typeface="Atkinson Hyperlegible"/>
              <a:sym typeface="Atkinson Hyperlegible"/>
            </a:endParaRPr>
          </a:p>
        </p:txBody>
      </p:sp>
      <p:sp>
        <p:nvSpPr>
          <p:cNvPr id="19" name="TextBox 19"/>
          <p:cNvSpPr txBox="1"/>
          <p:nvPr/>
        </p:nvSpPr>
        <p:spPr>
          <a:xfrm>
            <a:off x="678645" y="6950855"/>
            <a:ext cx="4699044" cy="440008"/>
          </a:xfrm>
          <a:prstGeom prst="rect">
            <a:avLst/>
          </a:prstGeom>
        </p:spPr>
        <p:txBody>
          <a:bodyPr lIns="0" tIns="0" rIns="0" bIns="0" rtlCol="0" anchor="t">
            <a:spAutoFit/>
          </a:bodyPr>
          <a:lstStyle/>
          <a:p>
            <a:pPr algn="ctr">
              <a:lnSpc>
                <a:spcPts val="3521"/>
              </a:lnSpc>
              <a:spcBef>
                <a:spcPct val="0"/>
              </a:spcBef>
            </a:pPr>
            <a:r>
              <a:rPr lang="en-US" sz="2515" b="1" spc="163" dirty="0" err="1">
                <a:solidFill>
                  <a:srgbClr val="000000"/>
                </a:solidFill>
                <a:latin typeface="Roboto Bold"/>
                <a:ea typeface="Roboto Bold"/>
                <a:cs typeface="Roboto Bold"/>
                <a:sym typeface="Roboto Bold"/>
              </a:rPr>
              <a:t>Hình</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ảnh</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minh</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họa</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về</a:t>
            </a:r>
            <a:r>
              <a:rPr lang="en-US" sz="2515" b="1" spc="163" dirty="0">
                <a:solidFill>
                  <a:srgbClr val="000000"/>
                </a:solidFill>
                <a:latin typeface="Roboto Bold"/>
                <a:ea typeface="Roboto Bold"/>
                <a:cs typeface="Roboto Bold"/>
                <a:sym typeface="Roboto Bold"/>
              </a:rPr>
              <a:t> PyQt5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7713192">
            <a:off x="-2109139" y="10004958"/>
            <a:ext cx="9304676" cy="6444350"/>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60874" b="-60874"/>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9" name="Group 9"/>
          <p:cNvGrpSpPr/>
          <p:nvPr/>
        </p:nvGrpSpPr>
        <p:grpSpPr>
          <a:xfrm>
            <a:off x="1028700" y="2102326"/>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l="-53181"/>
              </a:stretch>
            </a:blipFill>
          </p:spPr>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2" name="Freeform 12"/>
          <p:cNvSpPr/>
          <p:nvPr/>
        </p:nvSpPr>
        <p:spPr>
          <a:xfrm rot="-6235443">
            <a:off x="16383096" y="386143"/>
            <a:ext cx="2863369" cy="1881931"/>
          </a:xfrm>
          <a:custGeom>
            <a:avLst/>
            <a:gdLst/>
            <a:ahLst/>
            <a:cxnLst/>
            <a:rect l="l" t="t" r="r" b="b"/>
            <a:pathLst>
              <a:path w="2863369" h="1881931">
                <a:moveTo>
                  <a:pt x="0" y="0"/>
                </a:moveTo>
                <a:lnTo>
                  <a:pt x="2863369" y="0"/>
                </a:lnTo>
                <a:lnTo>
                  <a:pt x="2863369" y="1881932"/>
                </a:lnTo>
                <a:lnTo>
                  <a:pt x="0" y="1881932"/>
                </a:lnTo>
                <a:lnTo>
                  <a:pt x="0" y="0"/>
                </a:lnTo>
                <a:close/>
              </a:path>
            </a:pathLst>
          </a:custGeom>
          <a:blipFill>
            <a:blip r:embed="rId9"/>
            <a:stretch>
              <a:fillRect/>
            </a:stretch>
          </a:blipFill>
        </p:spPr>
      </p:sp>
      <p:sp>
        <p:nvSpPr>
          <p:cNvPr id="13" name="Freeform 13"/>
          <p:cNvSpPr/>
          <p:nvPr/>
        </p:nvSpPr>
        <p:spPr>
          <a:xfrm rot="-172039">
            <a:off x="-607143" y="8699197"/>
            <a:ext cx="6300683" cy="1653929"/>
          </a:xfrm>
          <a:custGeom>
            <a:avLst/>
            <a:gdLst/>
            <a:ahLst/>
            <a:cxnLst/>
            <a:rect l="l" t="t" r="r" b="b"/>
            <a:pathLst>
              <a:path w="6300683" h="1653929">
                <a:moveTo>
                  <a:pt x="0" y="0"/>
                </a:moveTo>
                <a:lnTo>
                  <a:pt x="6300683" y="0"/>
                </a:lnTo>
                <a:lnTo>
                  <a:pt x="6300683" y="1653929"/>
                </a:lnTo>
                <a:lnTo>
                  <a:pt x="0" y="1653929"/>
                </a:lnTo>
                <a:lnTo>
                  <a:pt x="0" y="0"/>
                </a:lnTo>
                <a:close/>
              </a:path>
            </a:pathLst>
          </a:custGeom>
          <a:blipFill>
            <a:blip r:embed="rId10"/>
            <a:stretch>
              <a:fillRect/>
            </a:stretch>
          </a:blipFill>
        </p:spPr>
      </p:sp>
      <p:sp>
        <p:nvSpPr>
          <p:cNvPr id="14" name="Freeform 14"/>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1">
              <a:alphaModFix amt="88000"/>
            </a:blip>
            <a:stretch>
              <a:fillRect/>
            </a:stretch>
          </a:blipFill>
        </p:spPr>
      </p:sp>
      <p:sp>
        <p:nvSpPr>
          <p:cNvPr id="15" name="TextBox 15"/>
          <p:cNvSpPr txBox="1"/>
          <p:nvPr/>
        </p:nvSpPr>
        <p:spPr>
          <a:xfrm>
            <a:off x="5650324" y="3431993"/>
            <a:ext cx="12373215" cy="6094169"/>
          </a:xfrm>
          <a:prstGeom prst="rect">
            <a:avLst/>
          </a:prstGeom>
        </p:spPr>
        <p:txBody>
          <a:bodyPr lIns="0" tIns="0" rIns="0" bIns="0" rtlCol="0" anchor="t">
            <a:spAutoFit/>
          </a:bodyPr>
          <a:lstStyle/>
          <a:p>
            <a:pPr algn="l">
              <a:lnSpc>
                <a:spcPts val="3423"/>
              </a:lnSpc>
            </a:pPr>
            <a:r>
              <a:rPr lang="en-US" sz="3389" spc="-111">
                <a:solidFill>
                  <a:srgbClr val="000000"/>
                </a:solidFill>
                <a:latin typeface="Atkinson Hyperlegible"/>
                <a:ea typeface="Atkinson Hyperlegible"/>
                <a:cs typeface="Atkinson Hyperlegible"/>
                <a:sym typeface="Atkinson Hyperlegible"/>
              </a:rPr>
              <a:t>Hệ thống sử dụng OpenCV để xử lý video và phát hiện rơi ngã với các bước chính:</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Chuyển đổi ảnh xám: Giảm thông tin dư thừa, tối ưu cho xử lý.</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Trừ nền (Background Subtraction): Sử dụng cv2.createBackgroundSubtractorMOG2 để tách đối tượng chuyển động khỏi nền.</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Làm mượt: Áp dụng cv2.blur và cv2.GaussianBlur để giảm nhiễu.</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Phát hiện và phân tích contour: Xác định đối tượng và kiểm tra trạng thái ngã dựa trên hình dạng và vị trí.</a:t>
            </a:r>
          </a:p>
          <a:p>
            <a:pPr algn="l">
              <a:lnSpc>
                <a:spcPts val="4440"/>
              </a:lnSpc>
            </a:pPr>
            <a:endParaRPr lang="en-US" sz="3389" spc="-111">
              <a:solidFill>
                <a:srgbClr val="000000"/>
              </a:solidFill>
              <a:latin typeface="Atkinson Hyperlegible"/>
              <a:ea typeface="Atkinson Hyperlegible"/>
              <a:cs typeface="Atkinson Hyperlegible"/>
              <a:sym typeface="Atkinson Hyperlegible"/>
            </a:endParaRPr>
          </a:p>
        </p:txBody>
      </p:sp>
      <p:sp>
        <p:nvSpPr>
          <p:cNvPr id="16" name="Freeform 16"/>
          <p:cNvSpPr/>
          <p:nvPr/>
        </p:nvSpPr>
        <p:spPr>
          <a:xfrm>
            <a:off x="1246398" y="4379789"/>
            <a:ext cx="3037137" cy="3037137"/>
          </a:xfrm>
          <a:custGeom>
            <a:avLst/>
            <a:gdLst/>
            <a:ahLst/>
            <a:cxnLst/>
            <a:rect l="l" t="t" r="r" b="b"/>
            <a:pathLst>
              <a:path w="3037137" h="3037137">
                <a:moveTo>
                  <a:pt x="0" y="0"/>
                </a:moveTo>
                <a:lnTo>
                  <a:pt x="3037137" y="0"/>
                </a:lnTo>
                <a:lnTo>
                  <a:pt x="3037137" y="3037137"/>
                </a:lnTo>
                <a:lnTo>
                  <a:pt x="0" y="3037137"/>
                </a:lnTo>
                <a:lnTo>
                  <a:pt x="0" y="0"/>
                </a:lnTo>
                <a:close/>
              </a:path>
            </a:pathLst>
          </a:custGeom>
          <a:blipFill>
            <a:blip r:embed="rId12"/>
            <a:stretch>
              <a:fillRect/>
            </a:stretch>
          </a:blipFill>
        </p:spPr>
      </p:sp>
      <p:sp>
        <p:nvSpPr>
          <p:cNvPr id="17" name="TextBox 17"/>
          <p:cNvSpPr txBox="1"/>
          <p:nvPr/>
        </p:nvSpPr>
        <p:spPr>
          <a:xfrm>
            <a:off x="1028700" y="2544016"/>
            <a:ext cx="7698009" cy="710057"/>
          </a:xfrm>
          <a:prstGeom prst="rect">
            <a:avLst/>
          </a:prstGeom>
        </p:spPr>
        <p:txBody>
          <a:bodyPr lIns="0" tIns="0" rIns="0" bIns="0" rtlCol="0" anchor="t">
            <a:spAutoFit/>
          </a:bodyPr>
          <a:lstStyle/>
          <a:p>
            <a:pPr algn="l">
              <a:lnSpc>
                <a:spcPts val="5763"/>
              </a:lnSpc>
            </a:pPr>
            <a:r>
              <a:rPr lang="en-US" sz="4399" spc="-145">
                <a:solidFill>
                  <a:srgbClr val="000000"/>
                </a:solidFill>
                <a:latin typeface="Atkinson Hyperlegible"/>
                <a:ea typeface="Atkinson Hyperlegible"/>
                <a:cs typeface="Atkinson Hyperlegible"/>
                <a:sym typeface="Atkinson Hyperlegible"/>
              </a:rPr>
              <a:t>03. Xử lý hình ảnh và video</a:t>
            </a:r>
          </a:p>
        </p:txBody>
      </p:sp>
      <p:sp>
        <p:nvSpPr>
          <p:cNvPr id="18" name="TextBox 18"/>
          <p:cNvSpPr txBox="1"/>
          <p:nvPr/>
        </p:nvSpPr>
        <p:spPr>
          <a:xfrm>
            <a:off x="1028700" y="906440"/>
            <a:ext cx="16789927" cy="1195886"/>
          </a:xfrm>
          <a:prstGeom prst="rect">
            <a:avLst/>
          </a:prstGeom>
        </p:spPr>
        <p:txBody>
          <a:bodyPr lIns="0" tIns="0" rIns="0" bIns="0" rtlCol="0" anchor="t">
            <a:spAutoFit/>
          </a:bodyPr>
          <a:lstStyle/>
          <a:p>
            <a:pPr algn="just">
              <a:lnSpc>
                <a:spcPts val="9685"/>
              </a:lnSpc>
            </a:pPr>
            <a:r>
              <a:rPr lang="en-US" sz="6917" b="1" spc="449">
                <a:solidFill>
                  <a:srgbClr val="402B2B"/>
                </a:solidFill>
                <a:latin typeface="Roboto Bold"/>
                <a:ea typeface="Roboto Bold"/>
                <a:cs typeface="Roboto Bold"/>
                <a:sym typeface="Roboto Bold"/>
              </a:rPr>
              <a:t>02: Những công nghệ được sử dụng</a:t>
            </a:r>
          </a:p>
        </p:txBody>
      </p:sp>
      <p:sp>
        <p:nvSpPr>
          <p:cNvPr id="19" name="TextBox 19"/>
          <p:cNvSpPr txBox="1"/>
          <p:nvPr/>
        </p:nvSpPr>
        <p:spPr>
          <a:xfrm>
            <a:off x="441333" y="7523524"/>
            <a:ext cx="4911107" cy="440008"/>
          </a:xfrm>
          <a:prstGeom prst="rect">
            <a:avLst/>
          </a:prstGeom>
        </p:spPr>
        <p:txBody>
          <a:bodyPr lIns="0" tIns="0" rIns="0" bIns="0" rtlCol="0" anchor="t">
            <a:spAutoFit/>
          </a:bodyPr>
          <a:lstStyle/>
          <a:p>
            <a:pPr algn="ctr">
              <a:lnSpc>
                <a:spcPts val="3521"/>
              </a:lnSpc>
              <a:spcBef>
                <a:spcPct val="0"/>
              </a:spcBef>
            </a:pPr>
            <a:r>
              <a:rPr lang="en-US" sz="2515" b="1" spc="163" dirty="0" err="1">
                <a:solidFill>
                  <a:srgbClr val="000000"/>
                </a:solidFill>
                <a:latin typeface="Roboto Bold"/>
                <a:ea typeface="Roboto Bold"/>
                <a:cs typeface="Roboto Bold"/>
                <a:sym typeface="Roboto Bold"/>
              </a:rPr>
              <a:t>Hình</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ảnh</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minh</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họa</a:t>
            </a:r>
            <a:r>
              <a:rPr lang="en-US" sz="2515" b="1" spc="163" dirty="0">
                <a:solidFill>
                  <a:srgbClr val="000000"/>
                </a:solidFill>
                <a:latin typeface="Roboto Bold"/>
                <a:ea typeface="Roboto Bold"/>
                <a:cs typeface="Roboto Bold"/>
                <a:sym typeface="Roboto Bold"/>
              </a:rPr>
              <a:t> </a:t>
            </a:r>
            <a:r>
              <a:rPr lang="en-US" sz="2515" b="1" spc="163" dirty="0" err="1">
                <a:solidFill>
                  <a:srgbClr val="000000"/>
                </a:solidFill>
                <a:latin typeface="Roboto Bold"/>
                <a:ea typeface="Roboto Bold"/>
                <a:cs typeface="Roboto Bold"/>
                <a:sym typeface="Roboto Bold"/>
              </a:rPr>
              <a:t>về</a:t>
            </a:r>
            <a:r>
              <a:rPr lang="en-US" sz="2515" b="1" spc="163" dirty="0">
                <a:solidFill>
                  <a:srgbClr val="000000"/>
                </a:solidFill>
                <a:latin typeface="Roboto Bold"/>
                <a:ea typeface="Roboto Bold"/>
                <a:cs typeface="Roboto Bold"/>
                <a:sym typeface="Roboto Bold"/>
              </a:rPr>
              <a:t> OpenCV</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7713192">
            <a:off x="-2109139" y="10004958"/>
            <a:ext cx="9304676" cy="6444350"/>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60874" b="-60874"/>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9" name="Group 9"/>
          <p:cNvGrpSpPr/>
          <p:nvPr/>
        </p:nvGrpSpPr>
        <p:grpSpPr>
          <a:xfrm>
            <a:off x="1028700" y="2102326"/>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l="-53181"/>
              </a:stretch>
            </a:blipFill>
          </p:spPr>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2" name="Freeform 12"/>
          <p:cNvSpPr/>
          <p:nvPr/>
        </p:nvSpPr>
        <p:spPr>
          <a:xfrm rot="-6235443">
            <a:off x="16383096" y="386143"/>
            <a:ext cx="2863369" cy="1881931"/>
          </a:xfrm>
          <a:custGeom>
            <a:avLst/>
            <a:gdLst/>
            <a:ahLst/>
            <a:cxnLst/>
            <a:rect l="l" t="t" r="r" b="b"/>
            <a:pathLst>
              <a:path w="2863369" h="1881931">
                <a:moveTo>
                  <a:pt x="0" y="0"/>
                </a:moveTo>
                <a:lnTo>
                  <a:pt x="2863369" y="0"/>
                </a:lnTo>
                <a:lnTo>
                  <a:pt x="2863369" y="1881932"/>
                </a:lnTo>
                <a:lnTo>
                  <a:pt x="0" y="1881932"/>
                </a:lnTo>
                <a:lnTo>
                  <a:pt x="0" y="0"/>
                </a:lnTo>
                <a:close/>
              </a:path>
            </a:pathLst>
          </a:custGeom>
          <a:blipFill>
            <a:blip r:embed="rId9"/>
            <a:stretch>
              <a:fillRect/>
            </a:stretch>
          </a:blipFill>
        </p:spPr>
      </p:sp>
      <p:sp>
        <p:nvSpPr>
          <p:cNvPr id="13" name="Freeform 13"/>
          <p:cNvSpPr/>
          <p:nvPr/>
        </p:nvSpPr>
        <p:spPr>
          <a:xfrm rot="-172039">
            <a:off x="-607143" y="8699197"/>
            <a:ext cx="6300683" cy="1653929"/>
          </a:xfrm>
          <a:custGeom>
            <a:avLst/>
            <a:gdLst/>
            <a:ahLst/>
            <a:cxnLst/>
            <a:rect l="l" t="t" r="r" b="b"/>
            <a:pathLst>
              <a:path w="6300683" h="1653929">
                <a:moveTo>
                  <a:pt x="0" y="0"/>
                </a:moveTo>
                <a:lnTo>
                  <a:pt x="6300683" y="0"/>
                </a:lnTo>
                <a:lnTo>
                  <a:pt x="6300683" y="1653929"/>
                </a:lnTo>
                <a:lnTo>
                  <a:pt x="0" y="1653929"/>
                </a:lnTo>
                <a:lnTo>
                  <a:pt x="0" y="0"/>
                </a:lnTo>
                <a:close/>
              </a:path>
            </a:pathLst>
          </a:custGeom>
          <a:blipFill>
            <a:blip r:embed="rId10"/>
            <a:stretch>
              <a:fillRect/>
            </a:stretch>
          </a:blipFill>
        </p:spPr>
      </p:sp>
      <p:sp>
        <p:nvSpPr>
          <p:cNvPr id="14" name="Freeform 14"/>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1">
              <a:alphaModFix amt="88000"/>
            </a:blip>
            <a:stretch>
              <a:fillRect/>
            </a:stretch>
          </a:blipFill>
        </p:spPr>
      </p:sp>
      <p:sp>
        <p:nvSpPr>
          <p:cNvPr id="15" name="Freeform 15"/>
          <p:cNvSpPr/>
          <p:nvPr/>
        </p:nvSpPr>
        <p:spPr>
          <a:xfrm>
            <a:off x="861284" y="4820179"/>
            <a:ext cx="4016420" cy="2364667"/>
          </a:xfrm>
          <a:custGeom>
            <a:avLst/>
            <a:gdLst/>
            <a:ahLst/>
            <a:cxnLst/>
            <a:rect l="l" t="t" r="r" b="b"/>
            <a:pathLst>
              <a:path w="4016420" h="2364667">
                <a:moveTo>
                  <a:pt x="0" y="0"/>
                </a:moveTo>
                <a:lnTo>
                  <a:pt x="4016420" y="0"/>
                </a:lnTo>
                <a:lnTo>
                  <a:pt x="4016420" y="2364668"/>
                </a:lnTo>
                <a:lnTo>
                  <a:pt x="0" y="2364668"/>
                </a:lnTo>
                <a:lnTo>
                  <a:pt x="0" y="0"/>
                </a:lnTo>
                <a:close/>
              </a:path>
            </a:pathLst>
          </a:custGeom>
          <a:blipFill>
            <a:blip r:embed="rId12"/>
            <a:stretch>
              <a:fillRect/>
            </a:stretch>
          </a:blipFill>
        </p:spPr>
      </p:sp>
      <p:sp>
        <p:nvSpPr>
          <p:cNvPr id="16" name="TextBox 16"/>
          <p:cNvSpPr txBox="1"/>
          <p:nvPr/>
        </p:nvSpPr>
        <p:spPr>
          <a:xfrm>
            <a:off x="5650324" y="3431993"/>
            <a:ext cx="12373215" cy="5665544"/>
          </a:xfrm>
          <a:prstGeom prst="rect">
            <a:avLst/>
          </a:prstGeom>
        </p:spPr>
        <p:txBody>
          <a:bodyPr lIns="0" tIns="0" rIns="0" bIns="0" rtlCol="0" anchor="t">
            <a:spAutoFit/>
          </a:bodyPr>
          <a:lstStyle/>
          <a:p>
            <a:pPr algn="l">
              <a:lnSpc>
                <a:spcPts val="3423"/>
              </a:lnSpc>
            </a:pPr>
            <a:r>
              <a:rPr lang="en-US" sz="3389" spc="-111">
                <a:solidFill>
                  <a:srgbClr val="000000"/>
                </a:solidFill>
                <a:latin typeface="Atkinson Hyperlegible"/>
                <a:ea typeface="Atkinson Hyperlegible"/>
                <a:cs typeface="Atkinson Hyperlegible"/>
                <a:sym typeface="Atkinson Hyperlegible"/>
              </a:rPr>
              <a:t>Hệ thống sử dụng thư viện smtplib và email.mime để gửi cảnh báo khi phát hiện rơi ngã. Quy trình gồm:</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Tạo nội dung email: Sử dụng MIMEMultipart và MIMEText để soạn nội dung thông báo về sự cố.</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Kết nối với máy chủ SMTP: Sử dụng smtplib.SMTP để kết nối với máy chủ Gmail, kích hoạt bảo mật với starttls().</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Gửi email: Thực hiện đăng nhập và gửi email đến địa chỉ đã định sẵn.</a:t>
            </a:r>
          </a:p>
          <a:p>
            <a:pPr algn="l">
              <a:lnSpc>
                <a:spcPts val="3423"/>
              </a:lnSpc>
            </a:pPr>
            <a:endParaRPr lang="en-US" sz="3389" spc="-111">
              <a:solidFill>
                <a:srgbClr val="000000"/>
              </a:solidFill>
              <a:latin typeface="Atkinson Hyperlegible"/>
              <a:ea typeface="Atkinson Hyperlegible"/>
              <a:cs typeface="Atkinson Hyperlegible"/>
              <a:sym typeface="Atkinson Hyperlegible"/>
            </a:endParaRPr>
          </a:p>
          <a:p>
            <a:pPr algn="l">
              <a:lnSpc>
                <a:spcPts val="3423"/>
              </a:lnSpc>
            </a:pPr>
            <a:r>
              <a:rPr lang="en-US" sz="3389" spc="-111">
                <a:solidFill>
                  <a:srgbClr val="000000"/>
                </a:solidFill>
                <a:latin typeface="Atkinson Hyperlegible"/>
                <a:ea typeface="Atkinson Hyperlegible"/>
                <a:cs typeface="Atkinson Hyperlegible"/>
                <a:sym typeface="Atkinson Hyperlegible"/>
              </a:rPr>
              <a:t>Xử lý lỗi: Thông báo lỗi nếu gửi email không thành công.</a:t>
            </a:r>
          </a:p>
          <a:p>
            <a:pPr algn="l">
              <a:lnSpc>
                <a:spcPts val="4440"/>
              </a:lnSpc>
            </a:pPr>
            <a:endParaRPr lang="en-US" sz="3389" spc="-111">
              <a:solidFill>
                <a:srgbClr val="000000"/>
              </a:solidFill>
              <a:latin typeface="Atkinson Hyperlegible"/>
              <a:ea typeface="Atkinson Hyperlegible"/>
              <a:cs typeface="Atkinson Hyperlegible"/>
              <a:sym typeface="Atkinson Hyperlegible"/>
            </a:endParaRPr>
          </a:p>
        </p:txBody>
      </p:sp>
      <p:sp>
        <p:nvSpPr>
          <p:cNvPr id="17" name="TextBox 17"/>
          <p:cNvSpPr txBox="1"/>
          <p:nvPr/>
        </p:nvSpPr>
        <p:spPr>
          <a:xfrm>
            <a:off x="1028700" y="2544016"/>
            <a:ext cx="7698009" cy="710057"/>
          </a:xfrm>
          <a:prstGeom prst="rect">
            <a:avLst/>
          </a:prstGeom>
        </p:spPr>
        <p:txBody>
          <a:bodyPr lIns="0" tIns="0" rIns="0" bIns="0" rtlCol="0" anchor="t">
            <a:spAutoFit/>
          </a:bodyPr>
          <a:lstStyle/>
          <a:p>
            <a:pPr algn="l">
              <a:lnSpc>
                <a:spcPts val="5763"/>
              </a:lnSpc>
            </a:pPr>
            <a:r>
              <a:rPr lang="en-US" sz="4399" spc="-145">
                <a:solidFill>
                  <a:srgbClr val="000000"/>
                </a:solidFill>
                <a:latin typeface="Atkinson Hyperlegible"/>
                <a:ea typeface="Atkinson Hyperlegible"/>
                <a:cs typeface="Atkinson Hyperlegible"/>
                <a:sym typeface="Atkinson Hyperlegible"/>
              </a:rPr>
              <a:t>04. Gửi cảnh báo qua Email</a:t>
            </a:r>
          </a:p>
        </p:txBody>
      </p:sp>
      <p:sp>
        <p:nvSpPr>
          <p:cNvPr id="18" name="TextBox 18"/>
          <p:cNvSpPr txBox="1"/>
          <p:nvPr/>
        </p:nvSpPr>
        <p:spPr>
          <a:xfrm>
            <a:off x="1028700" y="906440"/>
            <a:ext cx="16789927" cy="1195886"/>
          </a:xfrm>
          <a:prstGeom prst="rect">
            <a:avLst/>
          </a:prstGeom>
        </p:spPr>
        <p:txBody>
          <a:bodyPr lIns="0" tIns="0" rIns="0" bIns="0" rtlCol="0" anchor="t">
            <a:spAutoFit/>
          </a:bodyPr>
          <a:lstStyle/>
          <a:p>
            <a:pPr algn="just">
              <a:lnSpc>
                <a:spcPts val="9685"/>
              </a:lnSpc>
            </a:pPr>
            <a:r>
              <a:rPr lang="en-US" sz="6917" b="1" spc="449">
                <a:solidFill>
                  <a:srgbClr val="402B2B"/>
                </a:solidFill>
                <a:latin typeface="Roboto Bold"/>
                <a:ea typeface="Roboto Bold"/>
                <a:cs typeface="Roboto Bold"/>
                <a:sym typeface="Roboto Bold"/>
              </a:rPr>
              <a:t>02: Những công nghệ được sử dụng</a:t>
            </a:r>
          </a:p>
        </p:txBody>
      </p:sp>
      <p:sp>
        <p:nvSpPr>
          <p:cNvPr id="19" name="TextBox 19"/>
          <p:cNvSpPr txBox="1"/>
          <p:nvPr/>
        </p:nvSpPr>
        <p:spPr>
          <a:xfrm>
            <a:off x="861284" y="7391793"/>
            <a:ext cx="4107272" cy="886753"/>
          </a:xfrm>
          <a:prstGeom prst="rect">
            <a:avLst/>
          </a:prstGeom>
        </p:spPr>
        <p:txBody>
          <a:bodyPr lIns="0" tIns="0" rIns="0" bIns="0" rtlCol="0" anchor="t">
            <a:spAutoFit/>
          </a:bodyPr>
          <a:lstStyle/>
          <a:p>
            <a:pPr algn="ctr">
              <a:lnSpc>
                <a:spcPts val="3521"/>
              </a:lnSpc>
              <a:spcBef>
                <a:spcPct val="0"/>
              </a:spcBef>
            </a:pPr>
            <a:r>
              <a:rPr lang="en-US" sz="2515" b="1" spc="163">
                <a:solidFill>
                  <a:srgbClr val="000000"/>
                </a:solidFill>
                <a:latin typeface="Roboto Bold"/>
                <a:ea typeface="Roboto Bold"/>
                <a:cs typeface="Roboto Bold"/>
                <a:sym typeface="Roboto Bold"/>
              </a:rPr>
              <a:t>Hình ảnh minh họa về Gửi cảnh báo qua Email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V="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6054" t="-25938" r="-6980" b="-8116"/>
            </a:stretch>
          </a:blipFill>
        </p:spPr>
      </p:sp>
      <p:sp>
        <p:nvSpPr>
          <p:cNvPr id="3" name="Freeform 3"/>
          <p:cNvSpPr/>
          <p:nvPr/>
        </p:nvSpPr>
        <p:spPr>
          <a:xfrm>
            <a:off x="3275150" y="2271396"/>
            <a:ext cx="4890977" cy="151176"/>
          </a:xfrm>
          <a:custGeom>
            <a:avLst/>
            <a:gdLst/>
            <a:ahLst/>
            <a:cxnLst/>
            <a:rect l="l" t="t" r="r" b="b"/>
            <a:pathLst>
              <a:path w="4890977" h="151176">
                <a:moveTo>
                  <a:pt x="0" y="0"/>
                </a:moveTo>
                <a:lnTo>
                  <a:pt x="4890977" y="0"/>
                </a:lnTo>
                <a:lnTo>
                  <a:pt x="4890977" y="151175"/>
                </a:lnTo>
                <a:lnTo>
                  <a:pt x="0" y="151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rot="3047705">
            <a:off x="-5953092" y="-2399286"/>
            <a:ext cx="8708432" cy="6031395"/>
            <a:chOff x="0" y="0"/>
            <a:chExt cx="3429000" cy="2374900"/>
          </a:xfrm>
        </p:grpSpPr>
        <p:sp>
          <p:nvSpPr>
            <p:cNvPr id="5" name="Freeform 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50618" b="-50618"/>
              </a:stretch>
            </a:blipFill>
          </p:spPr>
        </p:sp>
        <p:sp>
          <p:nvSpPr>
            <p:cNvPr id="6" name="Freeform 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7" name="Freeform 7"/>
          <p:cNvSpPr/>
          <p:nvPr/>
        </p:nvSpPr>
        <p:spPr>
          <a:xfrm rot="-4335944">
            <a:off x="2052974" y="-95786"/>
            <a:ext cx="1157000" cy="2995469"/>
          </a:xfrm>
          <a:custGeom>
            <a:avLst/>
            <a:gdLst/>
            <a:ahLst/>
            <a:cxnLst/>
            <a:rect l="l" t="t" r="r" b="b"/>
            <a:pathLst>
              <a:path w="1157000" h="2995469">
                <a:moveTo>
                  <a:pt x="0" y="0"/>
                </a:moveTo>
                <a:lnTo>
                  <a:pt x="1157000" y="0"/>
                </a:lnTo>
                <a:lnTo>
                  <a:pt x="1157000" y="2995470"/>
                </a:lnTo>
                <a:lnTo>
                  <a:pt x="0" y="2995470"/>
                </a:lnTo>
                <a:lnTo>
                  <a:pt x="0" y="0"/>
                </a:lnTo>
                <a:close/>
              </a:path>
            </a:pathLst>
          </a:custGeom>
          <a:blipFill>
            <a:blip r:embed="rId7">
              <a:alphaModFix amt="88000"/>
            </a:blip>
            <a:stretch>
              <a:fillRect/>
            </a:stretch>
          </a:blipFill>
        </p:spPr>
      </p:sp>
      <p:sp>
        <p:nvSpPr>
          <p:cNvPr id="8" name="Freeform 8"/>
          <p:cNvSpPr/>
          <p:nvPr/>
        </p:nvSpPr>
        <p:spPr>
          <a:xfrm rot="-8696648">
            <a:off x="16315658" y="8953369"/>
            <a:ext cx="2769237" cy="1883102"/>
          </a:xfrm>
          <a:custGeom>
            <a:avLst/>
            <a:gdLst/>
            <a:ahLst/>
            <a:cxnLst/>
            <a:rect l="l" t="t" r="r" b="b"/>
            <a:pathLst>
              <a:path w="2769237" h="1883102">
                <a:moveTo>
                  <a:pt x="0" y="0"/>
                </a:moveTo>
                <a:lnTo>
                  <a:pt x="2769237" y="0"/>
                </a:lnTo>
                <a:lnTo>
                  <a:pt x="2769237" y="1883101"/>
                </a:lnTo>
                <a:lnTo>
                  <a:pt x="0" y="1883101"/>
                </a:lnTo>
                <a:lnTo>
                  <a:pt x="0" y="0"/>
                </a:lnTo>
                <a:close/>
              </a:path>
            </a:pathLst>
          </a:custGeom>
          <a:blipFill>
            <a:blip r:embed="rId8">
              <a:alphaModFix amt="70000"/>
            </a:blip>
            <a:stretch>
              <a:fillRect l="-248721"/>
            </a:stretch>
          </a:blipFill>
        </p:spPr>
      </p:sp>
      <p:sp>
        <p:nvSpPr>
          <p:cNvPr id="9" name="Freeform 9"/>
          <p:cNvSpPr/>
          <p:nvPr/>
        </p:nvSpPr>
        <p:spPr>
          <a:xfrm rot="-1855457">
            <a:off x="17169139" y="6893416"/>
            <a:ext cx="1506778" cy="3901043"/>
          </a:xfrm>
          <a:custGeom>
            <a:avLst/>
            <a:gdLst/>
            <a:ahLst/>
            <a:cxnLst/>
            <a:rect l="l" t="t" r="r" b="b"/>
            <a:pathLst>
              <a:path w="1506778" h="3901043">
                <a:moveTo>
                  <a:pt x="0" y="0"/>
                </a:moveTo>
                <a:lnTo>
                  <a:pt x="1506778" y="0"/>
                </a:lnTo>
                <a:lnTo>
                  <a:pt x="1506778" y="3901043"/>
                </a:lnTo>
                <a:lnTo>
                  <a:pt x="0" y="3901043"/>
                </a:lnTo>
                <a:lnTo>
                  <a:pt x="0" y="0"/>
                </a:lnTo>
                <a:close/>
              </a:path>
            </a:pathLst>
          </a:custGeom>
          <a:blipFill>
            <a:blip r:embed="rId7">
              <a:alphaModFix amt="88000"/>
            </a:blip>
            <a:stretch>
              <a:fillRect/>
            </a:stretch>
          </a:blipFill>
        </p:spPr>
      </p:sp>
      <p:sp>
        <p:nvSpPr>
          <p:cNvPr id="10" name="Freeform 10"/>
          <p:cNvSpPr/>
          <p:nvPr/>
        </p:nvSpPr>
        <p:spPr>
          <a:xfrm rot="-148964" flipH="1">
            <a:off x="15520107" y="2204759"/>
            <a:ext cx="4804842" cy="3485355"/>
          </a:xfrm>
          <a:custGeom>
            <a:avLst/>
            <a:gdLst/>
            <a:ahLst/>
            <a:cxnLst/>
            <a:rect l="l" t="t" r="r" b="b"/>
            <a:pathLst>
              <a:path w="4804842" h="3485355">
                <a:moveTo>
                  <a:pt x="4804842" y="0"/>
                </a:moveTo>
                <a:lnTo>
                  <a:pt x="0" y="0"/>
                </a:lnTo>
                <a:lnTo>
                  <a:pt x="0" y="3485355"/>
                </a:lnTo>
                <a:lnTo>
                  <a:pt x="4804842" y="3485355"/>
                </a:lnTo>
                <a:lnTo>
                  <a:pt x="480484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140738" y="2551078"/>
            <a:ext cx="14708143" cy="6406739"/>
          </a:xfrm>
          <a:prstGeom prst="rect">
            <a:avLst/>
          </a:prstGeom>
        </p:spPr>
        <p:txBody>
          <a:bodyPr lIns="0" tIns="0" rIns="0" bIns="0" rtlCol="0" anchor="t">
            <a:spAutoFit/>
          </a:bodyPr>
          <a:lstStyle/>
          <a:p>
            <a:pPr algn="l">
              <a:lnSpc>
                <a:spcPts val="8521"/>
              </a:lnSpc>
            </a:pPr>
            <a:r>
              <a:rPr lang="en-US" sz="6505" spc="-214">
                <a:solidFill>
                  <a:srgbClr val="000000"/>
                </a:solidFill>
                <a:latin typeface="Atkinson Hyperlegible"/>
                <a:ea typeface="Atkinson Hyperlegible"/>
                <a:cs typeface="Atkinson Hyperlegible"/>
                <a:sym typeface="Atkinson Hyperlegible"/>
              </a:rPr>
              <a:t>1. Biểu đồ phân cấp chức năng</a:t>
            </a:r>
          </a:p>
          <a:p>
            <a:pPr algn="l">
              <a:lnSpc>
                <a:spcPts val="8521"/>
              </a:lnSpc>
            </a:pPr>
            <a:r>
              <a:rPr lang="en-US" sz="6505" spc="-214">
                <a:solidFill>
                  <a:srgbClr val="000000"/>
                </a:solidFill>
                <a:latin typeface="Atkinson Hyperlegible"/>
                <a:ea typeface="Atkinson Hyperlegible"/>
                <a:cs typeface="Atkinson Hyperlegible"/>
                <a:sym typeface="Atkinson Hyperlegible"/>
              </a:rPr>
              <a:t>2. Biểu đồ luồng dữ liệu mức ngữ cảnh</a:t>
            </a:r>
          </a:p>
          <a:p>
            <a:pPr algn="l">
              <a:lnSpc>
                <a:spcPts val="8521"/>
              </a:lnSpc>
            </a:pPr>
            <a:endParaRPr lang="en-US" sz="6505" spc="-214">
              <a:solidFill>
                <a:srgbClr val="000000"/>
              </a:solidFill>
              <a:latin typeface="Atkinson Hyperlegible"/>
              <a:ea typeface="Atkinson Hyperlegible"/>
              <a:cs typeface="Atkinson Hyperlegible"/>
              <a:sym typeface="Atkinson Hyperlegible"/>
            </a:endParaRPr>
          </a:p>
          <a:p>
            <a:pPr algn="l">
              <a:lnSpc>
                <a:spcPts val="8521"/>
              </a:lnSpc>
            </a:pPr>
            <a:endParaRPr lang="en-US" sz="6505" spc="-214">
              <a:solidFill>
                <a:srgbClr val="000000"/>
              </a:solidFill>
              <a:latin typeface="Atkinson Hyperlegible"/>
              <a:ea typeface="Atkinson Hyperlegible"/>
              <a:cs typeface="Atkinson Hyperlegible"/>
              <a:sym typeface="Atkinson Hyperlegible"/>
            </a:endParaRPr>
          </a:p>
          <a:p>
            <a:pPr algn="l">
              <a:lnSpc>
                <a:spcPts val="8521"/>
              </a:lnSpc>
            </a:pPr>
            <a:endParaRPr lang="en-US" sz="6505" spc="-214">
              <a:solidFill>
                <a:srgbClr val="000000"/>
              </a:solidFill>
              <a:latin typeface="Atkinson Hyperlegible"/>
              <a:ea typeface="Atkinson Hyperlegible"/>
              <a:cs typeface="Atkinson Hyperlegible"/>
              <a:sym typeface="Atkinson Hyperlegible"/>
            </a:endParaRPr>
          </a:p>
          <a:p>
            <a:pPr algn="l">
              <a:lnSpc>
                <a:spcPts val="8521"/>
              </a:lnSpc>
            </a:pPr>
            <a:endParaRPr lang="en-US" sz="6505" spc="-214">
              <a:solidFill>
                <a:srgbClr val="000000"/>
              </a:solidFill>
              <a:latin typeface="Atkinson Hyperlegible"/>
              <a:ea typeface="Atkinson Hyperlegible"/>
              <a:cs typeface="Atkinson Hyperlegible"/>
              <a:sym typeface="Atkinson Hyperlegible"/>
            </a:endParaRPr>
          </a:p>
        </p:txBody>
      </p:sp>
      <p:sp>
        <p:nvSpPr>
          <p:cNvPr id="12" name="TextBox 12"/>
          <p:cNvSpPr txBox="1"/>
          <p:nvPr/>
        </p:nvSpPr>
        <p:spPr>
          <a:xfrm>
            <a:off x="1028700" y="906440"/>
            <a:ext cx="16789927" cy="1195886"/>
          </a:xfrm>
          <a:prstGeom prst="rect">
            <a:avLst/>
          </a:prstGeom>
        </p:spPr>
        <p:txBody>
          <a:bodyPr lIns="0" tIns="0" rIns="0" bIns="0" rtlCol="0" anchor="t">
            <a:spAutoFit/>
          </a:bodyPr>
          <a:lstStyle/>
          <a:p>
            <a:pPr algn="just">
              <a:lnSpc>
                <a:spcPts val="9685"/>
              </a:lnSpc>
            </a:pPr>
            <a:r>
              <a:rPr lang="en-US" sz="6917" b="1" spc="449">
                <a:solidFill>
                  <a:srgbClr val="402B2B"/>
                </a:solidFill>
                <a:latin typeface="Roboto Bold"/>
                <a:ea typeface="Roboto Bold"/>
                <a:cs typeface="Roboto Bold"/>
                <a:sym typeface="Roboto Bold"/>
              </a:rPr>
              <a:t>03: Phân tích và thiết kế hệ thống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V="1">
            <a:off x="-9525"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6054" t="-25938" r="-6980" b="-8116"/>
            </a:stretch>
          </a:blipFill>
        </p:spPr>
      </p:sp>
      <p:sp>
        <p:nvSpPr>
          <p:cNvPr id="3" name="Freeform 3"/>
          <p:cNvSpPr/>
          <p:nvPr/>
        </p:nvSpPr>
        <p:spPr>
          <a:xfrm>
            <a:off x="3275150" y="2271396"/>
            <a:ext cx="4890977" cy="151176"/>
          </a:xfrm>
          <a:custGeom>
            <a:avLst/>
            <a:gdLst/>
            <a:ahLst/>
            <a:cxnLst/>
            <a:rect l="l" t="t" r="r" b="b"/>
            <a:pathLst>
              <a:path w="4890977" h="151176">
                <a:moveTo>
                  <a:pt x="0" y="0"/>
                </a:moveTo>
                <a:lnTo>
                  <a:pt x="4890977" y="0"/>
                </a:lnTo>
                <a:lnTo>
                  <a:pt x="4890977" y="151175"/>
                </a:lnTo>
                <a:lnTo>
                  <a:pt x="0" y="151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rot="3047705">
            <a:off x="-5953092" y="-2399286"/>
            <a:ext cx="8708432" cy="6031395"/>
            <a:chOff x="0" y="0"/>
            <a:chExt cx="3429000" cy="2374900"/>
          </a:xfrm>
        </p:grpSpPr>
        <p:sp>
          <p:nvSpPr>
            <p:cNvPr id="5" name="Freeform 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50618" b="-50618"/>
              </a:stretch>
            </a:blipFill>
          </p:spPr>
        </p:sp>
        <p:sp>
          <p:nvSpPr>
            <p:cNvPr id="6" name="Freeform 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7" name="Freeform 7"/>
          <p:cNvSpPr/>
          <p:nvPr/>
        </p:nvSpPr>
        <p:spPr>
          <a:xfrm rot="-4335944">
            <a:off x="2052974" y="-95786"/>
            <a:ext cx="1157000" cy="2995469"/>
          </a:xfrm>
          <a:custGeom>
            <a:avLst/>
            <a:gdLst/>
            <a:ahLst/>
            <a:cxnLst/>
            <a:rect l="l" t="t" r="r" b="b"/>
            <a:pathLst>
              <a:path w="1157000" h="2995469">
                <a:moveTo>
                  <a:pt x="0" y="0"/>
                </a:moveTo>
                <a:lnTo>
                  <a:pt x="1157000" y="0"/>
                </a:lnTo>
                <a:lnTo>
                  <a:pt x="1157000" y="2995470"/>
                </a:lnTo>
                <a:lnTo>
                  <a:pt x="0" y="2995470"/>
                </a:lnTo>
                <a:lnTo>
                  <a:pt x="0" y="0"/>
                </a:lnTo>
                <a:close/>
              </a:path>
            </a:pathLst>
          </a:custGeom>
          <a:blipFill>
            <a:blip r:embed="rId7">
              <a:alphaModFix amt="88000"/>
            </a:blip>
            <a:stretch>
              <a:fillRect/>
            </a:stretch>
          </a:blipFill>
        </p:spPr>
      </p:sp>
      <p:sp>
        <p:nvSpPr>
          <p:cNvPr id="8" name="Freeform 8"/>
          <p:cNvSpPr/>
          <p:nvPr/>
        </p:nvSpPr>
        <p:spPr>
          <a:xfrm rot="-8696648">
            <a:off x="16315658" y="8953369"/>
            <a:ext cx="2769237" cy="1883102"/>
          </a:xfrm>
          <a:custGeom>
            <a:avLst/>
            <a:gdLst/>
            <a:ahLst/>
            <a:cxnLst/>
            <a:rect l="l" t="t" r="r" b="b"/>
            <a:pathLst>
              <a:path w="2769237" h="1883102">
                <a:moveTo>
                  <a:pt x="0" y="0"/>
                </a:moveTo>
                <a:lnTo>
                  <a:pt x="2769237" y="0"/>
                </a:lnTo>
                <a:lnTo>
                  <a:pt x="2769237" y="1883101"/>
                </a:lnTo>
                <a:lnTo>
                  <a:pt x="0" y="1883101"/>
                </a:lnTo>
                <a:lnTo>
                  <a:pt x="0" y="0"/>
                </a:lnTo>
                <a:close/>
              </a:path>
            </a:pathLst>
          </a:custGeom>
          <a:blipFill>
            <a:blip r:embed="rId8">
              <a:alphaModFix amt="70000"/>
            </a:blip>
            <a:stretch>
              <a:fillRect l="-248721"/>
            </a:stretch>
          </a:blipFill>
        </p:spPr>
      </p:sp>
      <p:sp>
        <p:nvSpPr>
          <p:cNvPr id="9" name="Freeform 9"/>
          <p:cNvSpPr/>
          <p:nvPr/>
        </p:nvSpPr>
        <p:spPr>
          <a:xfrm rot="-1855457">
            <a:off x="17169139" y="6893416"/>
            <a:ext cx="1506778" cy="3901043"/>
          </a:xfrm>
          <a:custGeom>
            <a:avLst/>
            <a:gdLst/>
            <a:ahLst/>
            <a:cxnLst/>
            <a:rect l="l" t="t" r="r" b="b"/>
            <a:pathLst>
              <a:path w="1506778" h="3901043">
                <a:moveTo>
                  <a:pt x="0" y="0"/>
                </a:moveTo>
                <a:lnTo>
                  <a:pt x="1506778" y="0"/>
                </a:lnTo>
                <a:lnTo>
                  <a:pt x="1506778" y="3901043"/>
                </a:lnTo>
                <a:lnTo>
                  <a:pt x="0" y="3901043"/>
                </a:lnTo>
                <a:lnTo>
                  <a:pt x="0" y="0"/>
                </a:lnTo>
                <a:close/>
              </a:path>
            </a:pathLst>
          </a:custGeom>
          <a:blipFill>
            <a:blip r:embed="rId7">
              <a:alphaModFix amt="88000"/>
            </a:blip>
            <a:stretch>
              <a:fillRect/>
            </a:stretch>
          </a:blipFill>
        </p:spPr>
      </p:sp>
      <p:sp>
        <p:nvSpPr>
          <p:cNvPr id="10" name="Freeform 10"/>
          <p:cNvSpPr/>
          <p:nvPr/>
        </p:nvSpPr>
        <p:spPr>
          <a:xfrm rot="-148964" flipH="1">
            <a:off x="15520107" y="2204759"/>
            <a:ext cx="4804842" cy="3485355"/>
          </a:xfrm>
          <a:custGeom>
            <a:avLst/>
            <a:gdLst/>
            <a:ahLst/>
            <a:cxnLst/>
            <a:rect l="l" t="t" r="r" b="b"/>
            <a:pathLst>
              <a:path w="4804842" h="3485355">
                <a:moveTo>
                  <a:pt x="4804842" y="0"/>
                </a:moveTo>
                <a:lnTo>
                  <a:pt x="0" y="0"/>
                </a:lnTo>
                <a:lnTo>
                  <a:pt x="0" y="3485355"/>
                </a:lnTo>
                <a:lnTo>
                  <a:pt x="4804842" y="3485355"/>
                </a:lnTo>
                <a:lnTo>
                  <a:pt x="480484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028700" y="2515441"/>
            <a:ext cx="14708143" cy="1041695"/>
          </a:xfrm>
          <a:prstGeom prst="rect">
            <a:avLst/>
          </a:prstGeom>
        </p:spPr>
        <p:txBody>
          <a:bodyPr lIns="0" tIns="0" rIns="0" bIns="0" rtlCol="0" anchor="t">
            <a:spAutoFit/>
          </a:bodyPr>
          <a:lstStyle/>
          <a:p>
            <a:pPr algn="l">
              <a:lnSpc>
                <a:spcPts val="8521"/>
              </a:lnSpc>
            </a:pPr>
            <a:r>
              <a:rPr lang="en-US" sz="6505" spc="-214" dirty="0">
                <a:solidFill>
                  <a:srgbClr val="000000"/>
                </a:solidFill>
                <a:latin typeface="Atkinson Hyperlegible"/>
                <a:ea typeface="Atkinson Hyperlegible"/>
                <a:cs typeface="Atkinson Hyperlegible"/>
                <a:sym typeface="Atkinson Hyperlegible"/>
              </a:rPr>
              <a:t>1. </a:t>
            </a:r>
            <a:r>
              <a:rPr lang="en-US" sz="6505" spc="-214" dirty="0" err="1">
                <a:solidFill>
                  <a:srgbClr val="000000"/>
                </a:solidFill>
                <a:latin typeface="Atkinson Hyperlegible"/>
                <a:ea typeface="Atkinson Hyperlegible"/>
                <a:cs typeface="Atkinson Hyperlegible"/>
                <a:sym typeface="Atkinson Hyperlegible"/>
              </a:rPr>
              <a:t>Biểu</a:t>
            </a:r>
            <a:r>
              <a:rPr lang="en-US" sz="6505" spc="-214" dirty="0">
                <a:solidFill>
                  <a:srgbClr val="000000"/>
                </a:solidFill>
                <a:latin typeface="Atkinson Hyperlegible"/>
                <a:ea typeface="Atkinson Hyperlegible"/>
                <a:cs typeface="Atkinson Hyperlegible"/>
                <a:sym typeface="Atkinson Hyperlegible"/>
              </a:rPr>
              <a:t> </a:t>
            </a:r>
            <a:r>
              <a:rPr lang="en-US" sz="6505" spc="-214" dirty="0" err="1">
                <a:solidFill>
                  <a:srgbClr val="000000"/>
                </a:solidFill>
                <a:latin typeface="Atkinson Hyperlegible"/>
                <a:ea typeface="Atkinson Hyperlegible"/>
                <a:cs typeface="Atkinson Hyperlegible"/>
                <a:sym typeface="Atkinson Hyperlegible"/>
              </a:rPr>
              <a:t>đồ</a:t>
            </a:r>
            <a:r>
              <a:rPr lang="en-US" sz="6505" spc="-214" dirty="0">
                <a:solidFill>
                  <a:srgbClr val="000000"/>
                </a:solidFill>
                <a:latin typeface="Atkinson Hyperlegible"/>
                <a:ea typeface="Atkinson Hyperlegible"/>
                <a:cs typeface="Atkinson Hyperlegible"/>
                <a:sym typeface="Atkinson Hyperlegible"/>
              </a:rPr>
              <a:t> </a:t>
            </a:r>
            <a:r>
              <a:rPr lang="en-US" sz="6505" spc="-214" dirty="0" err="1">
                <a:solidFill>
                  <a:srgbClr val="000000"/>
                </a:solidFill>
                <a:latin typeface="Atkinson Hyperlegible"/>
                <a:ea typeface="Atkinson Hyperlegible"/>
                <a:cs typeface="Atkinson Hyperlegible"/>
                <a:sym typeface="Atkinson Hyperlegible"/>
              </a:rPr>
              <a:t>phân</a:t>
            </a:r>
            <a:r>
              <a:rPr lang="en-US" sz="6505" spc="-214" dirty="0">
                <a:solidFill>
                  <a:srgbClr val="000000"/>
                </a:solidFill>
                <a:latin typeface="Atkinson Hyperlegible"/>
                <a:ea typeface="Atkinson Hyperlegible"/>
                <a:cs typeface="Atkinson Hyperlegible"/>
                <a:sym typeface="Atkinson Hyperlegible"/>
              </a:rPr>
              <a:t> </a:t>
            </a:r>
            <a:r>
              <a:rPr lang="en-US" sz="6505" spc="-214" dirty="0" err="1">
                <a:solidFill>
                  <a:srgbClr val="000000"/>
                </a:solidFill>
                <a:latin typeface="Atkinson Hyperlegible"/>
                <a:ea typeface="Atkinson Hyperlegible"/>
                <a:cs typeface="Atkinson Hyperlegible"/>
                <a:sym typeface="Atkinson Hyperlegible"/>
              </a:rPr>
              <a:t>cấp</a:t>
            </a:r>
            <a:r>
              <a:rPr lang="en-US" sz="6505" spc="-214" dirty="0">
                <a:solidFill>
                  <a:srgbClr val="000000"/>
                </a:solidFill>
                <a:latin typeface="Atkinson Hyperlegible"/>
                <a:ea typeface="Atkinson Hyperlegible"/>
                <a:cs typeface="Atkinson Hyperlegible"/>
                <a:sym typeface="Atkinson Hyperlegible"/>
              </a:rPr>
              <a:t> </a:t>
            </a:r>
            <a:r>
              <a:rPr lang="en-US" sz="6505" spc="-214" dirty="0" err="1">
                <a:solidFill>
                  <a:srgbClr val="000000"/>
                </a:solidFill>
                <a:latin typeface="Atkinson Hyperlegible"/>
                <a:ea typeface="Atkinson Hyperlegible"/>
                <a:cs typeface="Atkinson Hyperlegible"/>
                <a:sym typeface="Atkinson Hyperlegible"/>
              </a:rPr>
              <a:t>chức</a:t>
            </a:r>
            <a:r>
              <a:rPr lang="en-US" sz="6505" spc="-214" dirty="0">
                <a:solidFill>
                  <a:srgbClr val="000000"/>
                </a:solidFill>
                <a:latin typeface="Atkinson Hyperlegible"/>
                <a:ea typeface="Atkinson Hyperlegible"/>
                <a:cs typeface="Atkinson Hyperlegible"/>
                <a:sym typeface="Atkinson Hyperlegible"/>
              </a:rPr>
              <a:t> </a:t>
            </a:r>
            <a:r>
              <a:rPr lang="en-US" sz="6505" spc="-214" dirty="0" err="1">
                <a:solidFill>
                  <a:srgbClr val="000000"/>
                </a:solidFill>
                <a:latin typeface="Atkinson Hyperlegible"/>
                <a:ea typeface="Atkinson Hyperlegible"/>
                <a:cs typeface="Atkinson Hyperlegible"/>
                <a:sym typeface="Atkinson Hyperlegible"/>
              </a:rPr>
              <a:t>năng</a:t>
            </a:r>
            <a:endParaRPr lang="en-US" sz="6505" spc="-214" dirty="0">
              <a:solidFill>
                <a:srgbClr val="000000"/>
              </a:solidFill>
              <a:latin typeface="Atkinson Hyperlegible"/>
              <a:ea typeface="Atkinson Hyperlegible"/>
              <a:cs typeface="Atkinson Hyperlegible"/>
              <a:sym typeface="Atkinson Hyperlegible"/>
            </a:endParaRPr>
          </a:p>
        </p:txBody>
      </p:sp>
      <p:sp>
        <p:nvSpPr>
          <p:cNvPr id="12" name="TextBox 12"/>
          <p:cNvSpPr txBox="1"/>
          <p:nvPr/>
        </p:nvSpPr>
        <p:spPr>
          <a:xfrm>
            <a:off x="1028700" y="906440"/>
            <a:ext cx="16789927" cy="1195886"/>
          </a:xfrm>
          <a:prstGeom prst="rect">
            <a:avLst/>
          </a:prstGeom>
        </p:spPr>
        <p:txBody>
          <a:bodyPr lIns="0" tIns="0" rIns="0" bIns="0" rtlCol="0" anchor="t">
            <a:spAutoFit/>
          </a:bodyPr>
          <a:lstStyle/>
          <a:p>
            <a:pPr algn="just">
              <a:lnSpc>
                <a:spcPts val="9685"/>
              </a:lnSpc>
            </a:pPr>
            <a:r>
              <a:rPr lang="en-US" sz="6917" b="1" spc="449">
                <a:solidFill>
                  <a:srgbClr val="402B2B"/>
                </a:solidFill>
                <a:latin typeface="Roboto Bold"/>
                <a:ea typeface="Roboto Bold"/>
                <a:cs typeface="Roboto Bold"/>
                <a:sym typeface="Roboto Bold"/>
              </a:rPr>
              <a:t>03: Phân tích và thiết kế hệ thống</a:t>
            </a:r>
          </a:p>
        </p:txBody>
      </p:sp>
      <p:sp>
        <p:nvSpPr>
          <p:cNvPr id="23" name="TextBox 22">
            <a:extLst>
              <a:ext uri="{FF2B5EF4-FFF2-40B4-BE49-F238E27FC236}">
                <a16:creationId xmlns:a16="http://schemas.microsoft.com/office/drawing/2014/main" id="{BAA84801-FB13-4BD8-87CA-152F5999F65A}"/>
              </a:ext>
            </a:extLst>
          </p:cNvPr>
          <p:cNvSpPr txBox="1"/>
          <p:nvPr/>
        </p:nvSpPr>
        <p:spPr>
          <a:xfrm>
            <a:off x="7443393" y="3705756"/>
            <a:ext cx="3657600" cy="58477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en-US" sz="3200" b="1"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Phát</a:t>
            </a:r>
            <a:r>
              <a:rPr lang="en-US" sz="3200" b="1"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z="3200" b="1"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hiện</a:t>
            </a:r>
            <a:r>
              <a:rPr lang="en-US" sz="3200" b="1"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z="3200" b="1"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rơi</a:t>
            </a:r>
            <a:r>
              <a:rPr lang="en-US" sz="3200" b="1"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z="3200" b="1"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ngã</a:t>
            </a:r>
            <a:endParaRPr lang="en-US" sz="3200" b="1"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endParaRPr>
          </a:p>
        </p:txBody>
      </p:sp>
      <p:sp>
        <p:nvSpPr>
          <p:cNvPr id="24" name="TextBox 23">
            <a:extLst>
              <a:ext uri="{FF2B5EF4-FFF2-40B4-BE49-F238E27FC236}">
                <a16:creationId xmlns:a16="http://schemas.microsoft.com/office/drawing/2014/main" id="{F165A2FF-4516-87B8-99E0-950FF5BF13D0}"/>
              </a:ext>
            </a:extLst>
          </p:cNvPr>
          <p:cNvSpPr txBox="1"/>
          <p:nvPr/>
        </p:nvSpPr>
        <p:spPr>
          <a:xfrm>
            <a:off x="1024372" y="5614226"/>
            <a:ext cx="6062228" cy="35259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lnSpc>
                <a:spcPts val="2733"/>
              </a:lnSpc>
              <a:spcBef>
                <a:spcPct val="0"/>
              </a:spcBef>
            </a:pP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Xử</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lý</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hình</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ảnh</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và</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video</a:t>
            </a:r>
          </a:p>
          <a:p>
            <a:pPr algn="l">
              <a:lnSpc>
                <a:spcPts val="2733"/>
              </a:lnSpc>
              <a:spcBef>
                <a:spcPct val="0"/>
              </a:spcBef>
            </a:pPr>
            <a:endPar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endParaRPr>
          </a:p>
          <a:p>
            <a:pPr algn="just">
              <a:lnSpc>
                <a:spcPts val="2733"/>
              </a:lnSpc>
              <a:spcBef>
                <a:spcPct val="0"/>
              </a:spcBef>
            </a:pP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Mở</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và</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đọc</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dữ</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liệu</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từ</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camera.</a:t>
            </a:r>
          </a:p>
          <a:p>
            <a:pPr algn="just">
              <a:lnSpc>
                <a:spcPts val="2733"/>
              </a:lnSpc>
              <a:spcBef>
                <a:spcPct val="0"/>
              </a:spcBef>
            </a:pP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Chuyển</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đổi</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khung</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hình</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sang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ảnh</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xám</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(grayscale).</a:t>
            </a:r>
          </a:p>
          <a:p>
            <a:pPr algn="just">
              <a:lnSpc>
                <a:spcPts val="2733"/>
              </a:lnSpc>
              <a:spcBef>
                <a:spcPct val="0"/>
              </a:spcBef>
            </a:pP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Áp</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dụng</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phương</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pháp</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trừ</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nền</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để</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phát</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hiện</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chuyển</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động</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a:t>
            </a:r>
          </a:p>
          <a:p>
            <a:pPr algn="just">
              <a:lnSpc>
                <a:spcPts val="2733"/>
              </a:lnSpc>
              <a:spcBef>
                <a:spcPct val="0"/>
              </a:spcBef>
            </a:pP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Làm</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mịn</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ảnh</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bằng</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các</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bộ</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lọc</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để</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loại</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bỏ</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nhiễu</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a:t>
            </a:r>
          </a:p>
          <a:p>
            <a:pPr algn="just">
              <a:lnSpc>
                <a:spcPts val="2733"/>
              </a:lnSpc>
              <a:spcBef>
                <a:spcPct val="0"/>
              </a:spcBef>
            </a:pP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Xác</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định</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và</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phân</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tích</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đường</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viền</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(contours)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của</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đối</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tượng</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a:t>
            </a:r>
          </a:p>
          <a:p>
            <a:pPr algn="just">
              <a:lnSpc>
                <a:spcPts val="2733"/>
              </a:lnSpc>
              <a:spcBef>
                <a:spcPct val="0"/>
              </a:spcBef>
            </a:pP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Kiểm</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tra</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điều</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kiện</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để</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xác</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định</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sự</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kiện</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rơi</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 </a:t>
            </a:r>
            <a:r>
              <a:rPr lang="en-US" spc="-68" dirty="0" err="1">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ngã</a:t>
            </a:r>
            <a:r>
              <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rPr>
              <a:t>.</a:t>
            </a:r>
          </a:p>
          <a:p>
            <a:pPr algn="l">
              <a:lnSpc>
                <a:spcPts val="2733"/>
              </a:lnSpc>
              <a:spcBef>
                <a:spcPct val="0"/>
              </a:spcBef>
            </a:pPr>
            <a:endPar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endParaRPr>
          </a:p>
          <a:p>
            <a:pPr algn="l">
              <a:lnSpc>
                <a:spcPts val="2733"/>
              </a:lnSpc>
              <a:spcBef>
                <a:spcPct val="0"/>
              </a:spcBef>
            </a:pPr>
            <a:endParaRPr lang="en-US" spc="-68" dirty="0">
              <a:solidFill>
                <a:schemeClr val="bg1"/>
              </a:solidFill>
              <a:latin typeface="Roboto" panose="02000000000000000000" pitchFamily="2" charset="0"/>
              <a:ea typeface="Roboto" panose="02000000000000000000" pitchFamily="2" charset="0"/>
              <a:cs typeface="Roboto" panose="02000000000000000000" pitchFamily="2" charset="0"/>
              <a:sym typeface="Atkinson Hyperlegible"/>
            </a:endParaRPr>
          </a:p>
        </p:txBody>
      </p:sp>
      <p:sp>
        <p:nvSpPr>
          <p:cNvPr id="25" name="TextBox 24">
            <a:extLst>
              <a:ext uri="{FF2B5EF4-FFF2-40B4-BE49-F238E27FC236}">
                <a16:creationId xmlns:a16="http://schemas.microsoft.com/office/drawing/2014/main" id="{75CF8C0B-9FF1-2A1E-EC63-D9C9F0A51BB0}"/>
              </a:ext>
            </a:extLst>
          </p:cNvPr>
          <p:cNvSpPr txBox="1"/>
          <p:nvPr/>
        </p:nvSpPr>
        <p:spPr>
          <a:xfrm>
            <a:off x="11810550" y="5614226"/>
            <a:ext cx="5652745" cy="17990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lnSpc>
                <a:spcPts val="2733"/>
              </a:lnSpc>
              <a:spcBef>
                <a:spcPct val="0"/>
              </a:spcBef>
            </a:pPr>
            <a:r>
              <a:rPr lang="en-US" sz="1800" spc="-68" dirty="0">
                <a:solidFill>
                  <a:schemeClr val="bg1"/>
                </a:solidFill>
                <a:latin typeface="Atkinson Hyperlegible"/>
                <a:ea typeface="Atkinson Hyperlegible"/>
                <a:cs typeface="Atkinson Hyperlegible"/>
                <a:sym typeface="Atkinson Hyperlegible"/>
              </a:rPr>
              <a:t>Giao </a:t>
            </a:r>
            <a:r>
              <a:rPr lang="en-US" sz="1800" spc="-68" dirty="0" err="1">
                <a:solidFill>
                  <a:schemeClr val="bg1"/>
                </a:solidFill>
                <a:latin typeface="Atkinson Hyperlegible"/>
                <a:ea typeface="Atkinson Hyperlegible"/>
                <a:cs typeface="Atkinson Hyperlegible"/>
                <a:sym typeface="Atkinson Hyperlegible"/>
              </a:rPr>
              <a:t>diện</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người</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dùng</a:t>
            </a:r>
            <a:r>
              <a:rPr lang="en-US" sz="1800" spc="-68" dirty="0">
                <a:solidFill>
                  <a:schemeClr val="bg1"/>
                </a:solidFill>
                <a:latin typeface="Atkinson Hyperlegible"/>
                <a:ea typeface="Atkinson Hyperlegible"/>
                <a:cs typeface="Atkinson Hyperlegible"/>
                <a:sym typeface="Atkinson Hyperlegible"/>
              </a:rPr>
              <a:t> (GUI)</a:t>
            </a:r>
          </a:p>
          <a:p>
            <a:pPr algn="l">
              <a:lnSpc>
                <a:spcPts val="2733"/>
              </a:lnSpc>
              <a:spcBef>
                <a:spcPct val="0"/>
              </a:spcBef>
            </a:pPr>
            <a:endParaRPr lang="en-US" sz="1800" spc="-68" dirty="0">
              <a:solidFill>
                <a:schemeClr val="bg1"/>
              </a:solidFill>
              <a:latin typeface="Atkinson Hyperlegible"/>
              <a:ea typeface="Atkinson Hyperlegible"/>
              <a:cs typeface="Atkinson Hyperlegible"/>
              <a:sym typeface="Atkinson Hyperlegible"/>
            </a:endParaRPr>
          </a:p>
          <a:p>
            <a:pPr algn="l">
              <a:lnSpc>
                <a:spcPts val="2733"/>
              </a:lnSpc>
              <a:spcBef>
                <a:spcPct val="0"/>
              </a:spcBef>
            </a:pPr>
            <a:r>
              <a:rPr lang="en-US" sz="1800" spc="-68" dirty="0">
                <a:solidFill>
                  <a:schemeClr val="bg1"/>
                </a:solidFill>
                <a:latin typeface="Atkinson Hyperlegible"/>
                <a:ea typeface="Atkinson Hyperlegible"/>
                <a:cs typeface="Atkinson Hyperlegible"/>
                <a:sym typeface="Atkinson Hyperlegible"/>
              </a:rPr>
              <a:t>Hiển </a:t>
            </a:r>
            <a:r>
              <a:rPr lang="en-US" sz="1800" spc="-68" dirty="0" err="1">
                <a:solidFill>
                  <a:schemeClr val="bg1"/>
                </a:solidFill>
                <a:latin typeface="Atkinson Hyperlegible"/>
                <a:ea typeface="Atkinson Hyperlegible"/>
                <a:cs typeface="Atkinson Hyperlegible"/>
                <a:sym typeface="Atkinson Hyperlegible"/>
              </a:rPr>
              <a:t>thị</a:t>
            </a:r>
            <a:r>
              <a:rPr lang="en-US" sz="1800" spc="-68" dirty="0">
                <a:solidFill>
                  <a:schemeClr val="bg1"/>
                </a:solidFill>
                <a:latin typeface="Atkinson Hyperlegible"/>
                <a:ea typeface="Atkinson Hyperlegible"/>
                <a:cs typeface="Atkinson Hyperlegible"/>
                <a:sym typeface="Atkinson Hyperlegible"/>
              </a:rPr>
              <a:t> video </a:t>
            </a:r>
            <a:r>
              <a:rPr lang="en-US" sz="1800" spc="-68" dirty="0" err="1">
                <a:solidFill>
                  <a:schemeClr val="bg1"/>
                </a:solidFill>
                <a:latin typeface="Atkinson Hyperlegible"/>
                <a:ea typeface="Atkinson Hyperlegible"/>
                <a:cs typeface="Atkinson Hyperlegible"/>
                <a:sym typeface="Atkinson Hyperlegible"/>
              </a:rPr>
              <a:t>và</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các</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bước</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xử</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lý</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hình</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ảnh</a:t>
            </a:r>
            <a:r>
              <a:rPr lang="en-US" sz="1800" spc="-68" dirty="0">
                <a:solidFill>
                  <a:schemeClr val="bg1"/>
                </a:solidFill>
                <a:latin typeface="Atkinson Hyperlegible"/>
                <a:ea typeface="Atkinson Hyperlegible"/>
                <a:cs typeface="Atkinson Hyperlegible"/>
                <a:sym typeface="Atkinson Hyperlegible"/>
              </a:rPr>
              <a:t>.</a:t>
            </a:r>
          </a:p>
          <a:p>
            <a:pPr algn="l">
              <a:lnSpc>
                <a:spcPts val="2733"/>
              </a:lnSpc>
              <a:spcBef>
                <a:spcPct val="0"/>
              </a:spcBef>
            </a:pPr>
            <a:r>
              <a:rPr lang="en-US" sz="1800" spc="-68" dirty="0">
                <a:solidFill>
                  <a:schemeClr val="bg1"/>
                </a:solidFill>
                <a:latin typeface="Atkinson Hyperlegible"/>
                <a:ea typeface="Atkinson Hyperlegible"/>
                <a:cs typeface="Atkinson Hyperlegible"/>
                <a:sym typeface="Atkinson Hyperlegible"/>
              </a:rPr>
              <a:t>Cung </a:t>
            </a:r>
            <a:r>
              <a:rPr lang="en-US" sz="1800" spc="-68" dirty="0" err="1">
                <a:solidFill>
                  <a:schemeClr val="bg1"/>
                </a:solidFill>
                <a:latin typeface="Atkinson Hyperlegible"/>
                <a:ea typeface="Atkinson Hyperlegible"/>
                <a:cs typeface="Atkinson Hyperlegible"/>
                <a:sym typeface="Atkinson Hyperlegible"/>
              </a:rPr>
              <a:t>cấp</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nút</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bắt</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đầu</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và</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kết</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thúc</a:t>
            </a:r>
            <a:r>
              <a:rPr lang="en-US" sz="1800" spc="-68" dirty="0">
                <a:solidFill>
                  <a:schemeClr val="bg1"/>
                </a:solidFill>
                <a:latin typeface="Atkinson Hyperlegible"/>
                <a:ea typeface="Atkinson Hyperlegible"/>
                <a:cs typeface="Atkinson Hyperlegible"/>
                <a:sym typeface="Atkinson Hyperlegible"/>
              </a:rPr>
              <a:t>.</a:t>
            </a:r>
          </a:p>
          <a:p>
            <a:pPr algn="l">
              <a:lnSpc>
                <a:spcPts val="2733"/>
              </a:lnSpc>
              <a:spcBef>
                <a:spcPct val="0"/>
              </a:spcBef>
            </a:pPr>
            <a:r>
              <a:rPr lang="en-US" sz="1800" spc="-68" dirty="0">
                <a:solidFill>
                  <a:schemeClr val="bg1"/>
                </a:solidFill>
                <a:latin typeface="Atkinson Hyperlegible"/>
                <a:ea typeface="Atkinson Hyperlegible"/>
                <a:cs typeface="Atkinson Hyperlegible"/>
                <a:sym typeface="Atkinson Hyperlegible"/>
              </a:rPr>
              <a:t>Hiển </a:t>
            </a:r>
            <a:r>
              <a:rPr lang="en-US" sz="1800" spc="-68" dirty="0" err="1">
                <a:solidFill>
                  <a:schemeClr val="bg1"/>
                </a:solidFill>
                <a:latin typeface="Atkinson Hyperlegible"/>
                <a:ea typeface="Atkinson Hyperlegible"/>
                <a:cs typeface="Atkinson Hyperlegible"/>
                <a:sym typeface="Atkinson Hyperlegible"/>
              </a:rPr>
              <a:t>thị</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thông</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báo</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sau</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khi</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gửi</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cảnh</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báo</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thành</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công</a:t>
            </a:r>
            <a:r>
              <a:rPr lang="en-US" sz="1800" spc="-68" dirty="0">
                <a:solidFill>
                  <a:schemeClr val="bg1"/>
                </a:solidFill>
                <a:latin typeface="Atkinson Hyperlegible"/>
                <a:ea typeface="Atkinson Hyperlegible"/>
                <a:cs typeface="Atkinson Hyperlegible"/>
                <a:sym typeface="Atkinson Hyperlegible"/>
              </a:rPr>
              <a:t>.</a:t>
            </a:r>
          </a:p>
        </p:txBody>
      </p:sp>
      <p:sp>
        <p:nvSpPr>
          <p:cNvPr id="26" name="TextBox 25">
            <a:extLst>
              <a:ext uri="{FF2B5EF4-FFF2-40B4-BE49-F238E27FC236}">
                <a16:creationId xmlns:a16="http://schemas.microsoft.com/office/drawing/2014/main" id="{F4381294-7F60-8F83-6FFA-88F2315D0F9E}"/>
              </a:ext>
            </a:extLst>
          </p:cNvPr>
          <p:cNvSpPr txBox="1"/>
          <p:nvPr/>
        </p:nvSpPr>
        <p:spPr>
          <a:xfrm>
            <a:off x="7473361" y="5608702"/>
            <a:ext cx="3900603" cy="214526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lnSpc>
                <a:spcPts val="2733"/>
              </a:lnSpc>
              <a:spcBef>
                <a:spcPct val="0"/>
              </a:spcBef>
            </a:pPr>
            <a:r>
              <a:rPr lang="en-US" sz="1800" spc="-68" dirty="0" err="1">
                <a:solidFill>
                  <a:schemeClr val="bg1"/>
                </a:solidFill>
                <a:latin typeface="Atkinson Hyperlegible"/>
                <a:ea typeface="Atkinson Hyperlegible"/>
                <a:cs typeface="Atkinson Hyperlegible"/>
                <a:sym typeface="Atkinson Hyperlegible"/>
              </a:rPr>
              <a:t>Gửi</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cảnh</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báo</a:t>
            </a:r>
            <a:endParaRPr lang="en-US" spc="-68" dirty="0">
              <a:solidFill>
                <a:schemeClr val="bg1"/>
              </a:solidFill>
              <a:latin typeface="Atkinson Hyperlegible"/>
              <a:ea typeface="Atkinson Hyperlegible"/>
              <a:cs typeface="Atkinson Hyperlegible"/>
              <a:sym typeface="Atkinson Hyperlegible"/>
            </a:endParaRPr>
          </a:p>
          <a:p>
            <a:pPr algn="just">
              <a:lnSpc>
                <a:spcPts val="2733"/>
              </a:lnSpc>
              <a:spcBef>
                <a:spcPct val="0"/>
              </a:spcBef>
            </a:pPr>
            <a:endParaRPr lang="en-US" sz="1800" spc="-68" dirty="0">
              <a:solidFill>
                <a:schemeClr val="bg1"/>
              </a:solidFill>
              <a:latin typeface="Atkinson Hyperlegible"/>
              <a:ea typeface="Atkinson Hyperlegible"/>
              <a:cs typeface="Atkinson Hyperlegible"/>
              <a:sym typeface="Atkinson Hyperlegible"/>
            </a:endParaRPr>
          </a:p>
          <a:p>
            <a:pPr algn="just">
              <a:lnSpc>
                <a:spcPts val="2733"/>
              </a:lnSpc>
              <a:spcBef>
                <a:spcPct val="0"/>
              </a:spcBef>
            </a:pPr>
            <a:r>
              <a:rPr lang="en-US" sz="1800" spc="-68" dirty="0" err="1">
                <a:solidFill>
                  <a:schemeClr val="bg1"/>
                </a:solidFill>
                <a:latin typeface="Atkinson Hyperlegible"/>
                <a:ea typeface="Atkinson Hyperlegible"/>
                <a:cs typeface="Atkinson Hyperlegible"/>
                <a:sym typeface="Atkinson Hyperlegible"/>
              </a:rPr>
              <a:t>Tạo</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nội</a:t>
            </a:r>
            <a:r>
              <a:rPr lang="en-US" sz="1800" spc="-68" dirty="0">
                <a:solidFill>
                  <a:schemeClr val="bg1"/>
                </a:solidFill>
                <a:latin typeface="Atkinson Hyperlegible"/>
                <a:ea typeface="Atkinson Hyperlegible"/>
                <a:cs typeface="Atkinson Hyperlegible"/>
                <a:sym typeface="Atkinson Hyperlegible"/>
              </a:rPr>
              <a:t> dung email </a:t>
            </a:r>
            <a:r>
              <a:rPr lang="en-US" sz="1800" spc="-68" dirty="0" err="1">
                <a:solidFill>
                  <a:schemeClr val="bg1"/>
                </a:solidFill>
                <a:latin typeface="Atkinson Hyperlegible"/>
                <a:ea typeface="Atkinson Hyperlegible"/>
                <a:cs typeface="Atkinson Hyperlegible"/>
                <a:sym typeface="Atkinson Hyperlegible"/>
              </a:rPr>
              <a:t>cảnh</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báo</a:t>
            </a:r>
            <a:r>
              <a:rPr lang="en-US" sz="1800" spc="-68" dirty="0">
                <a:solidFill>
                  <a:schemeClr val="bg1"/>
                </a:solidFill>
                <a:latin typeface="Atkinson Hyperlegible"/>
                <a:ea typeface="Atkinson Hyperlegible"/>
                <a:cs typeface="Atkinson Hyperlegible"/>
                <a:sym typeface="Atkinson Hyperlegible"/>
              </a:rPr>
              <a:t>.</a:t>
            </a:r>
          </a:p>
          <a:p>
            <a:pPr algn="just">
              <a:lnSpc>
                <a:spcPts val="2733"/>
              </a:lnSpc>
              <a:spcBef>
                <a:spcPct val="0"/>
              </a:spcBef>
            </a:pPr>
            <a:r>
              <a:rPr lang="en-US" sz="1800" spc="-68" dirty="0" err="1">
                <a:solidFill>
                  <a:schemeClr val="bg1"/>
                </a:solidFill>
                <a:latin typeface="Atkinson Hyperlegible"/>
                <a:ea typeface="Atkinson Hyperlegible"/>
                <a:cs typeface="Atkinson Hyperlegible"/>
                <a:sym typeface="Atkinson Hyperlegible"/>
              </a:rPr>
              <a:t>Kết</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nối</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với</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máy</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chủ</a:t>
            </a:r>
            <a:r>
              <a:rPr lang="en-US" sz="1800" spc="-68" dirty="0">
                <a:solidFill>
                  <a:schemeClr val="bg1"/>
                </a:solidFill>
                <a:latin typeface="Atkinson Hyperlegible"/>
                <a:ea typeface="Atkinson Hyperlegible"/>
                <a:cs typeface="Atkinson Hyperlegible"/>
                <a:sym typeface="Atkinson Hyperlegible"/>
              </a:rPr>
              <a:t> SMTP.</a:t>
            </a:r>
          </a:p>
          <a:p>
            <a:pPr algn="just">
              <a:lnSpc>
                <a:spcPts val="2733"/>
              </a:lnSpc>
              <a:spcBef>
                <a:spcPct val="0"/>
              </a:spcBef>
            </a:pPr>
            <a:r>
              <a:rPr lang="en-US" sz="1800" spc="-68" dirty="0" err="1">
                <a:solidFill>
                  <a:schemeClr val="bg1"/>
                </a:solidFill>
                <a:latin typeface="Atkinson Hyperlegible"/>
                <a:ea typeface="Atkinson Hyperlegible"/>
                <a:cs typeface="Atkinson Hyperlegible"/>
                <a:sym typeface="Atkinson Hyperlegible"/>
              </a:rPr>
              <a:t>Gửi</a:t>
            </a:r>
            <a:r>
              <a:rPr lang="en-US" sz="1800" spc="-68" dirty="0">
                <a:solidFill>
                  <a:schemeClr val="bg1"/>
                </a:solidFill>
                <a:latin typeface="Atkinson Hyperlegible"/>
                <a:ea typeface="Atkinson Hyperlegible"/>
                <a:cs typeface="Atkinson Hyperlegible"/>
                <a:sym typeface="Atkinson Hyperlegible"/>
              </a:rPr>
              <a:t> email </a:t>
            </a:r>
            <a:r>
              <a:rPr lang="en-US" sz="1800" spc="-68" dirty="0" err="1">
                <a:solidFill>
                  <a:schemeClr val="bg1"/>
                </a:solidFill>
                <a:latin typeface="Atkinson Hyperlegible"/>
                <a:ea typeface="Atkinson Hyperlegible"/>
                <a:cs typeface="Atkinson Hyperlegible"/>
                <a:sym typeface="Atkinson Hyperlegible"/>
              </a:rPr>
              <a:t>đến</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người</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nhận</a:t>
            </a:r>
            <a:r>
              <a:rPr lang="en-US" sz="1800" spc="-68" dirty="0">
                <a:solidFill>
                  <a:schemeClr val="bg1"/>
                </a:solidFill>
                <a:latin typeface="Atkinson Hyperlegible"/>
                <a:ea typeface="Atkinson Hyperlegible"/>
                <a:cs typeface="Atkinson Hyperlegible"/>
                <a:sym typeface="Atkinson Hyperlegible"/>
              </a:rPr>
              <a:t>.</a:t>
            </a:r>
          </a:p>
          <a:p>
            <a:pPr algn="just">
              <a:lnSpc>
                <a:spcPts val="2733"/>
              </a:lnSpc>
              <a:spcBef>
                <a:spcPct val="0"/>
              </a:spcBef>
            </a:pPr>
            <a:r>
              <a:rPr lang="en-US" sz="1800" spc="-68" dirty="0" err="1">
                <a:solidFill>
                  <a:schemeClr val="bg1"/>
                </a:solidFill>
                <a:latin typeface="Atkinson Hyperlegible"/>
                <a:ea typeface="Atkinson Hyperlegible"/>
                <a:cs typeface="Atkinson Hyperlegible"/>
                <a:sym typeface="Atkinson Hyperlegible"/>
              </a:rPr>
              <a:t>Xử</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lý</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và</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thông</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báo</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lỗi</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nếu</a:t>
            </a:r>
            <a:r>
              <a:rPr lang="en-US" sz="1800" spc="-68" dirty="0">
                <a:solidFill>
                  <a:schemeClr val="bg1"/>
                </a:solidFill>
                <a:latin typeface="Atkinson Hyperlegible"/>
                <a:ea typeface="Atkinson Hyperlegible"/>
                <a:cs typeface="Atkinson Hyperlegible"/>
                <a:sym typeface="Atkinson Hyperlegible"/>
              </a:rPr>
              <a:t> </a:t>
            </a:r>
            <a:r>
              <a:rPr lang="en-US" sz="1800" spc="-68" dirty="0" err="1">
                <a:solidFill>
                  <a:schemeClr val="bg1"/>
                </a:solidFill>
                <a:latin typeface="Atkinson Hyperlegible"/>
                <a:ea typeface="Atkinson Hyperlegible"/>
                <a:cs typeface="Atkinson Hyperlegible"/>
                <a:sym typeface="Atkinson Hyperlegible"/>
              </a:rPr>
              <a:t>có</a:t>
            </a:r>
            <a:r>
              <a:rPr lang="en-US" sz="1800" spc="-68" dirty="0">
                <a:solidFill>
                  <a:schemeClr val="bg1"/>
                </a:solidFill>
                <a:latin typeface="Atkinson Hyperlegible"/>
                <a:ea typeface="Atkinson Hyperlegible"/>
                <a:cs typeface="Atkinson Hyperlegible"/>
                <a:sym typeface="Atkinson Hyperlegible"/>
              </a:rPr>
              <a:t>).</a:t>
            </a:r>
          </a:p>
        </p:txBody>
      </p:sp>
      <p:cxnSp>
        <p:nvCxnSpPr>
          <p:cNvPr id="28" name="Straight Arrow Connector 27">
            <a:extLst>
              <a:ext uri="{FF2B5EF4-FFF2-40B4-BE49-F238E27FC236}">
                <a16:creationId xmlns:a16="http://schemas.microsoft.com/office/drawing/2014/main" id="{D125AA22-2F76-69DC-3A61-EE9D127F3B3A}"/>
              </a:ext>
            </a:extLst>
          </p:cNvPr>
          <p:cNvCxnSpPr>
            <a:endCxn id="24" idx="0"/>
          </p:cNvCxnSpPr>
          <p:nvPr/>
        </p:nvCxnSpPr>
        <p:spPr>
          <a:xfrm flipH="1">
            <a:off x="4055486" y="4290531"/>
            <a:ext cx="5216707" cy="13236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E4D97D4-D0F8-623F-71DF-21D8C0118612}"/>
              </a:ext>
            </a:extLst>
          </p:cNvPr>
          <p:cNvCxnSpPr>
            <a:cxnSpLocks/>
            <a:stCxn id="23" idx="2"/>
            <a:endCxn id="26" idx="0"/>
          </p:cNvCxnSpPr>
          <p:nvPr/>
        </p:nvCxnSpPr>
        <p:spPr>
          <a:xfrm>
            <a:off x="9272193" y="4290531"/>
            <a:ext cx="151470" cy="13181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477315-9FC1-0C6F-8BAB-956D8A423A54}"/>
              </a:ext>
            </a:extLst>
          </p:cNvPr>
          <p:cNvCxnSpPr>
            <a:cxnSpLocks/>
            <a:stCxn id="23" idx="2"/>
            <a:endCxn id="25" idx="0"/>
          </p:cNvCxnSpPr>
          <p:nvPr/>
        </p:nvCxnSpPr>
        <p:spPr>
          <a:xfrm>
            <a:off x="9272193" y="4290531"/>
            <a:ext cx="5364730" cy="13236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V="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l="-6054" t="-25938" r="-6980" b="-8116"/>
            </a:stretch>
          </a:blipFill>
        </p:spPr>
      </p:sp>
      <p:sp>
        <p:nvSpPr>
          <p:cNvPr id="3" name="Freeform 3"/>
          <p:cNvSpPr/>
          <p:nvPr/>
        </p:nvSpPr>
        <p:spPr>
          <a:xfrm>
            <a:off x="3275150" y="2271396"/>
            <a:ext cx="4890977" cy="151176"/>
          </a:xfrm>
          <a:custGeom>
            <a:avLst/>
            <a:gdLst/>
            <a:ahLst/>
            <a:cxnLst/>
            <a:rect l="l" t="t" r="r" b="b"/>
            <a:pathLst>
              <a:path w="4890977" h="151176">
                <a:moveTo>
                  <a:pt x="0" y="0"/>
                </a:moveTo>
                <a:lnTo>
                  <a:pt x="4890977" y="0"/>
                </a:lnTo>
                <a:lnTo>
                  <a:pt x="4890977" y="151175"/>
                </a:lnTo>
                <a:lnTo>
                  <a:pt x="0" y="151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rot="3047705">
            <a:off x="-5953092" y="-2399286"/>
            <a:ext cx="8708432" cy="6031395"/>
            <a:chOff x="0" y="0"/>
            <a:chExt cx="3429000" cy="2374900"/>
          </a:xfrm>
        </p:grpSpPr>
        <p:sp>
          <p:nvSpPr>
            <p:cNvPr id="5" name="Freeform 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50618" b="-50618"/>
              </a:stretch>
            </a:blipFill>
          </p:spPr>
        </p:sp>
        <p:sp>
          <p:nvSpPr>
            <p:cNvPr id="6" name="Freeform 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sp>
        <p:nvSpPr>
          <p:cNvPr id="7" name="Freeform 7"/>
          <p:cNvSpPr/>
          <p:nvPr/>
        </p:nvSpPr>
        <p:spPr>
          <a:xfrm rot="-4335944">
            <a:off x="2052974" y="-95786"/>
            <a:ext cx="1157000" cy="2995469"/>
          </a:xfrm>
          <a:custGeom>
            <a:avLst/>
            <a:gdLst/>
            <a:ahLst/>
            <a:cxnLst/>
            <a:rect l="l" t="t" r="r" b="b"/>
            <a:pathLst>
              <a:path w="1157000" h="2995469">
                <a:moveTo>
                  <a:pt x="0" y="0"/>
                </a:moveTo>
                <a:lnTo>
                  <a:pt x="1157000" y="0"/>
                </a:lnTo>
                <a:lnTo>
                  <a:pt x="1157000" y="2995470"/>
                </a:lnTo>
                <a:lnTo>
                  <a:pt x="0" y="2995470"/>
                </a:lnTo>
                <a:lnTo>
                  <a:pt x="0" y="0"/>
                </a:lnTo>
                <a:close/>
              </a:path>
            </a:pathLst>
          </a:custGeom>
          <a:blipFill>
            <a:blip r:embed="rId8">
              <a:alphaModFix amt="88000"/>
            </a:blip>
            <a:stretch>
              <a:fillRect/>
            </a:stretch>
          </a:blipFill>
        </p:spPr>
      </p:sp>
      <p:sp>
        <p:nvSpPr>
          <p:cNvPr id="8" name="Freeform 8"/>
          <p:cNvSpPr/>
          <p:nvPr/>
        </p:nvSpPr>
        <p:spPr>
          <a:xfrm rot="-8696648">
            <a:off x="17013005" y="9233576"/>
            <a:ext cx="2769237" cy="1883102"/>
          </a:xfrm>
          <a:custGeom>
            <a:avLst/>
            <a:gdLst/>
            <a:ahLst/>
            <a:cxnLst/>
            <a:rect l="l" t="t" r="r" b="b"/>
            <a:pathLst>
              <a:path w="2769237" h="1883102">
                <a:moveTo>
                  <a:pt x="0" y="0"/>
                </a:moveTo>
                <a:lnTo>
                  <a:pt x="2769237" y="0"/>
                </a:lnTo>
                <a:lnTo>
                  <a:pt x="2769237" y="1883101"/>
                </a:lnTo>
                <a:lnTo>
                  <a:pt x="0" y="1883101"/>
                </a:lnTo>
                <a:lnTo>
                  <a:pt x="0" y="0"/>
                </a:lnTo>
                <a:close/>
              </a:path>
            </a:pathLst>
          </a:custGeom>
          <a:blipFill>
            <a:blip r:embed="rId9">
              <a:alphaModFix amt="70000"/>
            </a:blip>
            <a:stretch>
              <a:fillRect l="-248721"/>
            </a:stretch>
          </a:blipFill>
        </p:spPr>
      </p:sp>
      <p:sp>
        <p:nvSpPr>
          <p:cNvPr id="9" name="Freeform 9"/>
          <p:cNvSpPr/>
          <p:nvPr/>
        </p:nvSpPr>
        <p:spPr>
          <a:xfrm rot="-1855457">
            <a:off x="17169139" y="6893416"/>
            <a:ext cx="1506778" cy="3901043"/>
          </a:xfrm>
          <a:custGeom>
            <a:avLst/>
            <a:gdLst/>
            <a:ahLst/>
            <a:cxnLst/>
            <a:rect l="l" t="t" r="r" b="b"/>
            <a:pathLst>
              <a:path w="1506778" h="3901043">
                <a:moveTo>
                  <a:pt x="0" y="0"/>
                </a:moveTo>
                <a:lnTo>
                  <a:pt x="1506778" y="0"/>
                </a:lnTo>
                <a:lnTo>
                  <a:pt x="1506778" y="3901043"/>
                </a:lnTo>
                <a:lnTo>
                  <a:pt x="0" y="3901043"/>
                </a:lnTo>
                <a:lnTo>
                  <a:pt x="0" y="0"/>
                </a:lnTo>
                <a:close/>
              </a:path>
            </a:pathLst>
          </a:custGeom>
          <a:blipFill>
            <a:blip r:embed="rId8">
              <a:alphaModFix amt="88000"/>
            </a:blip>
            <a:stretch>
              <a:fillRect/>
            </a:stretch>
          </a:blipFill>
        </p:spPr>
      </p:sp>
      <p:sp>
        <p:nvSpPr>
          <p:cNvPr id="10" name="Freeform 10"/>
          <p:cNvSpPr/>
          <p:nvPr/>
        </p:nvSpPr>
        <p:spPr>
          <a:xfrm rot="-148964" flipH="1">
            <a:off x="15995203" y="21260"/>
            <a:ext cx="4804842" cy="3485355"/>
          </a:xfrm>
          <a:custGeom>
            <a:avLst/>
            <a:gdLst/>
            <a:ahLst/>
            <a:cxnLst/>
            <a:rect l="l" t="t" r="r" b="b"/>
            <a:pathLst>
              <a:path w="4804842" h="3485355">
                <a:moveTo>
                  <a:pt x="4804842" y="0"/>
                </a:moveTo>
                <a:lnTo>
                  <a:pt x="0" y="0"/>
                </a:lnTo>
                <a:lnTo>
                  <a:pt x="0" y="3485355"/>
                </a:lnTo>
                <a:lnTo>
                  <a:pt x="4804842" y="3485355"/>
                </a:lnTo>
                <a:lnTo>
                  <a:pt x="4804842"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1028700" y="2515441"/>
            <a:ext cx="14708143" cy="1055560"/>
          </a:xfrm>
          <a:prstGeom prst="rect">
            <a:avLst/>
          </a:prstGeom>
        </p:spPr>
        <p:txBody>
          <a:bodyPr lIns="0" tIns="0" rIns="0" bIns="0" rtlCol="0" anchor="t">
            <a:spAutoFit/>
          </a:bodyPr>
          <a:lstStyle/>
          <a:p>
            <a:pPr algn="l">
              <a:lnSpc>
                <a:spcPts val="8521"/>
              </a:lnSpc>
            </a:pPr>
            <a:r>
              <a:rPr lang="en-US" sz="6505" spc="-214">
                <a:solidFill>
                  <a:srgbClr val="000000"/>
                </a:solidFill>
                <a:latin typeface="Atkinson Hyperlegible"/>
                <a:ea typeface="Atkinson Hyperlegible"/>
                <a:cs typeface="Atkinson Hyperlegible"/>
                <a:sym typeface="Atkinson Hyperlegible"/>
              </a:rPr>
              <a:t>2. Biểu đồ luồng dữ liệu mức ngữ cảnh</a:t>
            </a:r>
          </a:p>
        </p:txBody>
      </p:sp>
      <p:sp>
        <p:nvSpPr>
          <p:cNvPr id="12" name="TextBox 12"/>
          <p:cNvSpPr txBox="1"/>
          <p:nvPr/>
        </p:nvSpPr>
        <p:spPr>
          <a:xfrm>
            <a:off x="1028700" y="906440"/>
            <a:ext cx="16789927" cy="1195886"/>
          </a:xfrm>
          <a:prstGeom prst="rect">
            <a:avLst/>
          </a:prstGeom>
        </p:spPr>
        <p:txBody>
          <a:bodyPr lIns="0" tIns="0" rIns="0" bIns="0" rtlCol="0" anchor="t">
            <a:spAutoFit/>
          </a:bodyPr>
          <a:lstStyle/>
          <a:p>
            <a:pPr algn="just">
              <a:lnSpc>
                <a:spcPts val="9685"/>
              </a:lnSpc>
            </a:pPr>
            <a:r>
              <a:rPr lang="en-US" sz="6917" b="1" spc="449">
                <a:solidFill>
                  <a:srgbClr val="402B2B"/>
                </a:solidFill>
                <a:latin typeface="Roboto Bold"/>
                <a:ea typeface="Roboto Bold"/>
                <a:cs typeface="Roboto Bold"/>
                <a:sym typeface="Roboto Bold"/>
              </a:rPr>
              <a:t>03: Phân tích và thiết kế hệ thống</a:t>
            </a:r>
          </a:p>
        </p:txBody>
      </p:sp>
      <p:sp>
        <p:nvSpPr>
          <p:cNvPr id="13" name="TextBox 13"/>
          <p:cNvSpPr txBox="1"/>
          <p:nvPr/>
        </p:nvSpPr>
        <p:spPr>
          <a:xfrm>
            <a:off x="1232382" y="3796952"/>
            <a:ext cx="6780636" cy="5909310"/>
          </a:xfrm>
          <a:prstGeom prst="rect">
            <a:avLst/>
          </a:prstGeom>
        </p:spPr>
        <p:txBody>
          <a:bodyPr wrap="square" lIns="0" tIns="0" rIns="0" bIns="0" rtlCol="0" anchor="t">
            <a:spAutoFit/>
          </a:bodyPr>
          <a:lstStyle/>
          <a:p>
            <a:pPr algn="l">
              <a:spcBef>
                <a:spcPct val="0"/>
              </a:spcBef>
            </a:pPr>
            <a:r>
              <a:rPr lang="en-US" sz="3200" spc="-59" dirty="0" err="1">
                <a:solidFill>
                  <a:srgbClr val="000000"/>
                </a:solidFill>
                <a:latin typeface="Atkinson Hyperlegible"/>
                <a:ea typeface="Atkinson Hyperlegible"/>
                <a:cs typeface="Atkinson Hyperlegible"/>
                <a:sym typeface="Atkinson Hyperlegible"/>
              </a:rPr>
              <a:t>Tác</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nhân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bên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ngoài</a:t>
            </a:r>
            <a:r>
              <a:rPr lang="en-US" sz="3200" spc="-59" dirty="0">
                <a:solidFill>
                  <a:srgbClr val="000000"/>
                </a:solidFill>
                <a:latin typeface="Atkinson Hyperlegible"/>
                <a:ea typeface="Atkinson Hyperlegible"/>
                <a:cs typeface="Atkinson Hyperlegible"/>
                <a:sym typeface="Atkinson Hyperlegible"/>
              </a:rPr>
              <a:t>:</a:t>
            </a:r>
          </a:p>
          <a:p>
            <a:pPr algn="l">
              <a:spcBef>
                <a:spcPct val="0"/>
              </a:spcBef>
            </a:pPr>
            <a:r>
              <a:rPr lang="en-US" sz="3200" spc="-59" dirty="0" err="1">
                <a:solidFill>
                  <a:srgbClr val="000000"/>
                </a:solidFill>
                <a:latin typeface="Atkinson Hyperlegible"/>
                <a:ea typeface="Atkinson Hyperlegible"/>
                <a:cs typeface="Atkinson Hyperlegible"/>
                <a:sym typeface="Atkinson Hyperlegible"/>
              </a:rPr>
              <a:t>Người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dùng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Khởi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động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dừng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hệ</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thống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và</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nhận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thông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báo</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cảnh</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báo</a:t>
            </a:r>
            <a:r>
              <a:rPr lang="en-US" sz="3200" spc="-59" dirty="0">
                <a:solidFill>
                  <a:srgbClr val="000000"/>
                </a:solidFill>
                <a:latin typeface="Atkinson Hyperlegible"/>
                <a:ea typeface="Atkinson Hyperlegible"/>
                <a:cs typeface="Atkinson Hyperlegible"/>
                <a:sym typeface="Atkinson Hyperlegible"/>
              </a:rPr>
              <a:t>.</a:t>
            </a:r>
          </a:p>
          <a:p>
            <a:pPr algn="l">
              <a:spcBef>
                <a:spcPct val="0"/>
              </a:spcBef>
            </a:pPr>
            <a:r>
              <a:rPr lang="en-US" sz="3200" spc="-59" dirty="0" err="1">
                <a:solidFill>
                  <a:srgbClr val="000000"/>
                </a:solidFill>
                <a:latin typeface="Atkinson Hyperlegible"/>
                <a:ea typeface="Atkinson Hyperlegible"/>
                <a:cs typeface="Atkinson Hyperlegible"/>
                <a:sym typeface="Atkinson Hyperlegible"/>
              </a:rPr>
              <a:t>Hệ</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thống</a:t>
            </a:r>
            <a:r>
              <a:rPr lang="en-US" sz="3200" spc="-59" dirty="0">
                <a:solidFill>
                  <a:srgbClr val="000000"/>
                </a:solidFill>
                <a:latin typeface="Atkinson Hyperlegible"/>
                <a:ea typeface="Atkinson Hyperlegible"/>
                <a:cs typeface="Atkinson Hyperlegible"/>
                <a:sym typeface="Atkinson Hyperlegible"/>
              </a:rPr>
              <a:t> Email: </a:t>
            </a:r>
            <a:r>
              <a:rPr lang="en-US" sz="3200" spc="-59" dirty="0" err="1">
                <a:solidFill>
                  <a:srgbClr val="000000"/>
                </a:solidFill>
                <a:latin typeface="Atkinson Hyperlegible"/>
                <a:ea typeface="Atkinson Hyperlegible"/>
                <a:cs typeface="Atkinson Hyperlegible"/>
                <a:sym typeface="Atkinson Hyperlegible"/>
              </a:rPr>
              <a:t>Nhận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dữ</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liệu</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cảnh</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báo</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và</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gửi</a:t>
            </a:r>
            <a:r>
              <a:rPr lang="en-US" sz="3200" spc="-59" dirty="0">
                <a:solidFill>
                  <a:srgbClr val="000000"/>
                </a:solidFill>
                <a:latin typeface="Atkinson Hyperlegible"/>
                <a:ea typeface="Atkinson Hyperlegible"/>
                <a:cs typeface="Atkinson Hyperlegible"/>
                <a:sym typeface="Atkinson Hyperlegible"/>
              </a:rPr>
              <a:t> email </a:t>
            </a:r>
            <a:r>
              <a:rPr lang="en-US" sz="3200" spc="-59" dirty="0" err="1">
                <a:solidFill>
                  <a:srgbClr val="000000"/>
                </a:solidFill>
                <a:latin typeface="Atkinson Hyperlegible"/>
                <a:ea typeface="Atkinson Hyperlegible"/>
                <a:cs typeface="Atkinson Hyperlegible"/>
                <a:sym typeface="Atkinson Hyperlegible"/>
              </a:rPr>
              <a:t>đến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người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nhận</a:t>
            </a:r>
            <a:r>
              <a:rPr lang="en-US" sz="3200" spc="-59" dirty="0">
                <a:solidFill>
                  <a:srgbClr val="000000"/>
                </a:solidFill>
                <a:latin typeface="Atkinson Hyperlegible"/>
                <a:ea typeface="Atkinson Hyperlegible"/>
                <a:cs typeface="Atkinson Hyperlegible"/>
                <a:sym typeface="Atkinson Hyperlegible"/>
              </a:rPr>
              <a:t>.</a:t>
            </a:r>
          </a:p>
          <a:p>
            <a:pPr algn="l">
              <a:spcBef>
                <a:spcPct val="0"/>
              </a:spcBef>
            </a:pPr>
            <a:endParaRPr lang="en-US" sz="3200" spc="-59" dirty="0">
              <a:solidFill>
                <a:srgbClr val="000000"/>
              </a:solidFill>
              <a:latin typeface="Atkinson Hyperlegible"/>
              <a:ea typeface="Atkinson Hyperlegible"/>
              <a:cs typeface="Atkinson Hyperlegible"/>
              <a:sym typeface="Atkinson Hyperlegible"/>
            </a:endParaRPr>
          </a:p>
          <a:p>
            <a:pPr algn="l">
              <a:spcBef>
                <a:spcPct val="0"/>
              </a:spcBef>
            </a:pPr>
            <a:r>
              <a:rPr lang="en-US" sz="3200" spc="-59" dirty="0" err="1">
                <a:solidFill>
                  <a:srgbClr val="000000"/>
                </a:solidFill>
                <a:latin typeface="Atkinson Hyperlegible"/>
                <a:ea typeface="Atkinson Hyperlegible"/>
                <a:cs typeface="Atkinson Hyperlegible"/>
                <a:sym typeface="Atkinson Hyperlegible"/>
              </a:rPr>
              <a:t>Hệ</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thống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phát</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hiện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rơi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ngã</a:t>
            </a:r>
            <a:r>
              <a:rPr lang="en-US" sz="3200" spc="-59" dirty="0">
                <a:solidFill>
                  <a:srgbClr val="000000"/>
                </a:solidFill>
                <a:latin typeface="Atkinson Hyperlegible"/>
                <a:ea typeface="Atkinson Hyperlegible"/>
                <a:cs typeface="Atkinson Hyperlegible"/>
                <a:sym typeface="Atkinson Hyperlegible"/>
              </a:rPr>
              <a:t>:</a:t>
            </a:r>
          </a:p>
          <a:p>
            <a:pPr algn="l">
              <a:spcBef>
                <a:spcPct val="0"/>
              </a:spcBef>
            </a:pPr>
            <a:r>
              <a:rPr lang="en-US" sz="3200" spc="-59" dirty="0" err="1">
                <a:solidFill>
                  <a:srgbClr val="000000"/>
                </a:solidFill>
                <a:latin typeface="Atkinson Hyperlegible"/>
                <a:ea typeface="Atkinson Hyperlegible"/>
                <a:cs typeface="Atkinson Hyperlegible"/>
                <a:sym typeface="Atkinson Hyperlegible"/>
              </a:rPr>
              <a:t>Nhận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dữ</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liệu</a:t>
            </a:r>
            <a:r>
              <a:rPr lang="en-US" sz="3200" spc="-59" dirty="0">
                <a:solidFill>
                  <a:srgbClr val="000000"/>
                </a:solidFill>
                <a:latin typeface="Atkinson Hyperlegible"/>
                <a:ea typeface="Atkinson Hyperlegible"/>
                <a:cs typeface="Atkinson Hyperlegible"/>
                <a:sym typeface="Atkinson Hyperlegible"/>
              </a:rPr>
              <a:t> video </a:t>
            </a:r>
            <a:r>
              <a:rPr lang="en-US" sz="3200" spc="-59" dirty="0" err="1">
                <a:solidFill>
                  <a:srgbClr val="000000"/>
                </a:solidFill>
                <a:latin typeface="Atkinson Hyperlegible"/>
                <a:ea typeface="Atkinson Hyperlegible"/>
                <a:cs typeface="Atkinson Hyperlegible"/>
                <a:sym typeface="Atkinson Hyperlegible"/>
              </a:rPr>
              <a:t>từ</a:t>
            </a:r>
            <a:r>
              <a:rPr lang="en-US" sz="3200" spc="-59" dirty="0">
                <a:solidFill>
                  <a:srgbClr val="000000"/>
                </a:solidFill>
                <a:latin typeface="Atkinson Hyperlegible"/>
                <a:ea typeface="Atkinson Hyperlegible"/>
                <a:cs typeface="Atkinson Hyperlegible"/>
                <a:sym typeface="Atkinson Hyperlegible"/>
              </a:rPr>
              <a:t> camera </a:t>
            </a:r>
            <a:r>
              <a:rPr lang="en-US" sz="3200" spc="-59" dirty="0" err="1">
                <a:solidFill>
                  <a:srgbClr val="000000"/>
                </a:solidFill>
                <a:latin typeface="Atkinson Hyperlegible"/>
                <a:ea typeface="Atkinson Hyperlegible"/>
                <a:cs typeface="Atkinson Hyperlegible"/>
                <a:sym typeface="Atkinson Hyperlegible"/>
              </a:rPr>
              <a:t>hoặc</a:t>
            </a:r>
            <a:r>
              <a:rPr lang="en-US" sz="3200" spc="-59" dirty="0">
                <a:solidFill>
                  <a:srgbClr val="000000"/>
                </a:solidFill>
                <a:latin typeface="Atkinson Hyperlegible"/>
                <a:ea typeface="Atkinson Hyperlegible"/>
                <a:cs typeface="Atkinson Hyperlegible"/>
                <a:sym typeface="Atkinson Hyperlegible"/>
              </a:rPr>
              <a:t> video </a:t>
            </a:r>
            <a:r>
              <a:rPr lang="en-US" sz="3200" spc="-59" dirty="0" err="1">
                <a:solidFill>
                  <a:srgbClr val="000000"/>
                </a:solidFill>
                <a:latin typeface="Atkinson Hyperlegible"/>
                <a:ea typeface="Atkinson Hyperlegible"/>
                <a:cs typeface="Atkinson Hyperlegible"/>
                <a:sym typeface="Atkinson Hyperlegible"/>
              </a:rPr>
              <a:t>tệp</a:t>
            </a:r>
            <a:r>
              <a:rPr lang="en-US" sz="3200" spc="-59" dirty="0">
                <a:solidFill>
                  <a:srgbClr val="000000"/>
                </a:solidFill>
                <a:latin typeface="Atkinson Hyperlegible"/>
                <a:ea typeface="Atkinson Hyperlegible"/>
                <a:cs typeface="Atkinson Hyperlegible"/>
                <a:sym typeface="Atkinson Hyperlegible"/>
              </a:rPr>
              <a:t>.</a:t>
            </a:r>
          </a:p>
          <a:p>
            <a:pPr algn="l">
              <a:spcBef>
                <a:spcPct val="0"/>
              </a:spcBef>
            </a:pPr>
            <a:r>
              <a:rPr lang="en-US" sz="3200" spc="-59" dirty="0" err="1">
                <a:solidFill>
                  <a:srgbClr val="000000"/>
                </a:solidFill>
                <a:latin typeface="Atkinson Hyperlegible"/>
                <a:ea typeface="Atkinson Hyperlegible"/>
                <a:cs typeface="Atkinson Hyperlegible"/>
                <a:sym typeface="Atkinson Hyperlegible"/>
              </a:rPr>
              <a:t>Xử</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lý</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hình</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ảnh</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Chuyển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đổi</a:t>
            </a:r>
            <a:r>
              <a:rPr lang="en-US" sz="3200" spc="-59" dirty="0">
                <a:solidFill>
                  <a:srgbClr val="000000"/>
                </a:solidFill>
                <a:latin typeface="Atkinson Hyperlegible"/>
                <a:ea typeface="Atkinson Hyperlegible"/>
                <a:cs typeface="Atkinson Hyperlegible"/>
                <a:sym typeface="Atkinson Hyperlegible"/>
              </a:rPr>
              <a:t> sang </a:t>
            </a:r>
            <a:r>
              <a:rPr lang="en-US" sz="3200" spc="-59" dirty="0" err="1">
                <a:solidFill>
                  <a:srgbClr val="000000"/>
                </a:solidFill>
                <a:latin typeface="Atkinson Hyperlegible"/>
                <a:ea typeface="Atkinson Hyperlegible"/>
                <a:cs typeface="Atkinson Hyperlegible"/>
                <a:sym typeface="Atkinson Hyperlegible"/>
              </a:rPr>
              <a:t>ảnh</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xám</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trừ</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nền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phát</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hiện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chuyển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động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và</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xác</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định</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rơi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ngã</a:t>
            </a:r>
            <a:r>
              <a:rPr lang="en-US" sz="3200" spc="-59" dirty="0">
                <a:solidFill>
                  <a:srgbClr val="000000"/>
                </a:solidFill>
                <a:latin typeface="Atkinson Hyperlegible"/>
                <a:ea typeface="Atkinson Hyperlegible"/>
                <a:cs typeface="Atkinson Hyperlegible"/>
                <a:sym typeface="Atkinson Hyperlegible"/>
              </a:rPr>
              <a:t>.</a:t>
            </a:r>
          </a:p>
        </p:txBody>
      </p:sp>
      <p:sp>
        <p:nvSpPr>
          <p:cNvPr id="15" name="TextBox 13">
            <a:extLst>
              <a:ext uri="{FF2B5EF4-FFF2-40B4-BE49-F238E27FC236}">
                <a16:creationId xmlns:a16="http://schemas.microsoft.com/office/drawing/2014/main" id="{FCB697E3-9FA4-DB5F-C686-1C0F69506E9F}"/>
              </a:ext>
            </a:extLst>
          </p:cNvPr>
          <p:cNvSpPr txBox="1"/>
          <p:nvPr/>
        </p:nvSpPr>
        <p:spPr>
          <a:xfrm>
            <a:off x="8915400" y="3773374"/>
            <a:ext cx="7830045" cy="6401753"/>
          </a:xfrm>
          <a:prstGeom prst="rect">
            <a:avLst/>
          </a:prstGeom>
        </p:spPr>
        <p:txBody>
          <a:bodyPr wrap="square" lIns="0" tIns="0" rIns="0" bIns="0" rtlCol="0" anchor="t">
            <a:spAutoFit/>
          </a:bodyPr>
          <a:lstStyle/>
          <a:p>
            <a:pPr algn="l">
              <a:spcBef>
                <a:spcPct val="0"/>
              </a:spcBef>
            </a:pPr>
            <a:r>
              <a:rPr lang="en-US" sz="3200" spc="-59" dirty="0">
                <a:solidFill>
                  <a:srgbClr val="000000"/>
                </a:solidFill>
                <a:latin typeface="Atkinson Hyperlegible"/>
                <a:ea typeface="Atkinson Hyperlegible"/>
                <a:cs typeface="Atkinson Hyperlegible"/>
                <a:sym typeface="Atkinson Hyperlegible"/>
              </a:rPr>
              <a:t>Hiển </a:t>
            </a:r>
            <a:r>
              <a:rPr lang="en-US" sz="3200" spc="-59" dirty="0" err="1">
                <a:solidFill>
                  <a:srgbClr val="000000"/>
                </a:solidFill>
                <a:latin typeface="Atkinson Hyperlegible"/>
                <a:ea typeface="Atkinson Hyperlegible"/>
                <a:cs typeface="Atkinson Hyperlegible"/>
                <a:sym typeface="Atkinson Hyperlegible"/>
              </a:rPr>
              <a:t>thị</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kết</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quả</a:t>
            </a:r>
            <a:r>
              <a:rPr lang="en-US" sz="3200" spc="-59" dirty="0">
                <a:solidFill>
                  <a:srgbClr val="000000"/>
                </a:solidFill>
                <a:latin typeface="Atkinson Hyperlegible"/>
                <a:ea typeface="Atkinson Hyperlegible"/>
                <a:cs typeface="Atkinson Hyperlegible"/>
                <a:sym typeface="Atkinson Hyperlegible"/>
              </a:rPr>
              <a:t>: Giao </a:t>
            </a:r>
            <a:r>
              <a:rPr lang="en-US" sz="3200" spc="-59" dirty="0" err="1">
                <a:solidFill>
                  <a:srgbClr val="000000"/>
                </a:solidFill>
                <a:latin typeface="Atkinson Hyperlegible"/>
                <a:ea typeface="Atkinson Hyperlegible"/>
                <a:cs typeface="Atkinson Hyperlegible"/>
                <a:sym typeface="Atkinson Hyperlegible"/>
              </a:rPr>
              <a:t>diện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hiển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thị</a:t>
            </a:r>
            <a:r>
              <a:rPr lang="en-US" sz="3200" spc="-59" dirty="0">
                <a:solidFill>
                  <a:srgbClr val="000000"/>
                </a:solidFill>
                <a:latin typeface="Atkinson Hyperlegible"/>
                <a:ea typeface="Atkinson Hyperlegible"/>
                <a:cs typeface="Atkinson Hyperlegible"/>
                <a:sym typeface="Atkinson Hyperlegible"/>
              </a:rPr>
              <a:t> video </a:t>
            </a:r>
            <a:r>
              <a:rPr lang="en-US" sz="3200" spc="-59" dirty="0" err="1">
                <a:solidFill>
                  <a:srgbClr val="000000"/>
                </a:solidFill>
                <a:latin typeface="Atkinson Hyperlegible"/>
                <a:ea typeface="Atkinson Hyperlegible"/>
                <a:cs typeface="Atkinson Hyperlegible"/>
                <a:sym typeface="Atkinson Hyperlegible"/>
              </a:rPr>
              <a:t>gốc</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vùng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chuyển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động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và</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vùng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đã</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xử</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lý</a:t>
            </a:r>
            <a:r>
              <a:rPr lang="en-US" sz="3200" spc="-59" dirty="0">
                <a:solidFill>
                  <a:srgbClr val="000000"/>
                </a:solidFill>
                <a:latin typeface="Atkinson Hyperlegible"/>
                <a:ea typeface="Atkinson Hyperlegible"/>
                <a:cs typeface="Atkinson Hyperlegible"/>
                <a:sym typeface="Atkinson Hyperlegible"/>
              </a:rPr>
              <a:t>.</a:t>
            </a:r>
          </a:p>
          <a:p>
            <a:pPr algn="l">
              <a:spcBef>
                <a:spcPct val="0"/>
              </a:spcBef>
            </a:pPr>
            <a:r>
              <a:rPr lang="en-US" sz="3200" spc="-59" dirty="0" err="1">
                <a:solidFill>
                  <a:srgbClr val="000000"/>
                </a:solidFill>
                <a:latin typeface="Atkinson Hyperlegible"/>
                <a:ea typeface="Atkinson Hyperlegible"/>
                <a:cs typeface="Atkinson Hyperlegible"/>
                <a:sym typeface="Atkinson Hyperlegible"/>
              </a:rPr>
              <a:t>Cảnh</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báo</a:t>
            </a:r>
            <a:r>
              <a:rPr lang="en-US" sz="3200" spc="-59" dirty="0">
                <a:solidFill>
                  <a:srgbClr val="000000"/>
                </a:solidFill>
                <a:latin typeface="Atkinson Hyperlegible"/>
                <a:ea typeface="Atkinson Hyperlegible"/>
                <a:cs typeface="Atkinson Hyperlegible"/>
                <a:sym typeface="Atkinson Hyperlegible"/>
              </a:rPr>
              <a:t>: Khi </a:t>
            </a:r>
            <a:r>
              <a:rPr lang="en-US" sz="3200" spc="-59" dirty="0" err="1">
                <a:solidFill>
                  <a:srgbClr val="000000"/>
                </a:solidFill>
                <a:latin typeface="Atkinson Hyperlegible"/>
                <a:ea typeface="Atkinson Hyperlegible"/>
                <a:cs typeface="Atkinson Hyperlegible"/>
                <a:sym typeface="Atkinson Hyperlegible"/>
              </a:rPr>
              <a:t>phát</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hiện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rơi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ngã</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hệ</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thống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gửi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dữ</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liệu</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cảnh</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báo</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tới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hệ</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thống</a:t>
            </a:r>
            <a:r>
              <a:rPr lang="en-US" sz="3200" spc="-59" dirty="0">
                <a:solidFill>
                  <a:srgbClr val="000000"/>
                </a:solidFill>
                <a:latin typeface="Atkinson Hyperlegible"/>
                <a:ea typeface="Atkinson Hyperlegible"/>
                <a:cs typeface="Atkinson Hyperlegible"/>
                <a:sym typeface="Atkinson Hyperlegible"/>
              </a:rPr>
              <a:t> email.</a:t>
            </a:r>
          </a:p>
          <a:p>
            <a:pPr algn="l">
              <a:spcBef>
                <a:spcPct val="0"/>
              </a:spcBef>
            </a:pPr>
            <a:endParaRPr lang="en-US" sz="3200" spc="-59" dirty="0">
              <a:solidFill>
                <a:srgbClr val="000000"/>
              </a:solidFill>
              <a:latin typeface="Atkinson Hyperlegible"/>
              <a:ea typeface="Atkinson Hyperlegible"/>
              <a:cs typeface="Atkinson Hyperlegible"/>
              <a:sym typeface="Atkinson Hyperlegible"/>
            </a:endParaRPr>
          </a:p>
          <a:p>
            <a:pPr algn="l">
              <a:spcBef>
                <a:spcPct val="0"/>
              </a:spcBef>
            </a:pPr>
            <a:r>
              <a:rPr lang="en-US" sz="3200" spc="-59" dirty="0" err="1">
                <a:solidFill>
                  <a:srgbClr val="000000"/>
                </a:solidFill>
                <a:latin typeface="Atkinson Hyperlegible"/>
                <a:ea typeface="Atkinson Hyperlegible"/>
                <a:cs typeface="Atkinson Hyperlegible"/>
                <a:sym typeface="Atkinson Hyperlegible"/>
              </a:rPr>
              <a:t>Luồng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dữ</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liệu</a:t>
            </a:r>
            <a:r>
              <a:rPr lang="en-US" sz="3200" spc="-59" dirty="0">
                <a:solidFill>
                  <a:srgbClr val="000000"/>
                </a:solidFill>
                <a:latin typeface="Atkinson Hyperlegible"/>
                <a:ea typeface="Atkinson Hyperlegible"/>
                <a:cs typeface="Atkinson Hyperlegible"/>
                <a:sym typeface="Atkinson Hyperlegible"/>
              </a:rPr>
              <a:t>:</a:t>
            </a:r>
          </a:p>
          <a:p>
            <a:pPr algn="l">
              <a:spcBef>
                <a:spcPct val="0"/>
              </a:spcBef>
            </a:pPr>
            <a:endParaRPr lang="en-US" sz="3200" spc="-59" dirty="0">
              <a:solidFill>
                <a:srgbClr val="000000"/>
              </a:solidFill>
              <a:latin typeface="Atkinson Hyperlegible"/>
              <a:ea typeface="Atkinson Hyperlegible"/>
              <a:cs typeface="Atkinson Hyperlegible"/>
              <a:sym typeface="Atkinson Hyperlegible"/>
            </a:endParaRPr>
          </a:p>
          <a:p>
            <a:pPr algn="l">
              <a:spcBef>
                <a:spcPct val="0"/>
              </a:spcBef>
            </a:pPr>
            <a:r>
              <a:rPr lang="en-US" sz="3200" spc="-59" dirty="0" err="1">
                <a:solidFill>
                  <a:srgbClr val="000000"/>
                </a:solidFill>
                <a:latin typeface="Atkinson Hyperlegible"/>
                <a:ea typeface="Atkinson Hyperlegible"/>
                <a:cs typeface="Atkinson Hyperlegible"/>
                <a:sym typeface="Atkinson Hyperlegible"/>
              </a:rPr>
              <a:t>Dữ</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liệu</a:t>
            </a:r>
            <a:r>
              <a:rPr lang="en-US" sz="3200" spc="-59" dirty="0">
                <a:solidFill>
                  <a:srgbClr val="000000"/>
                </a:solidFill>
                <a:latin typeface="Atkinson Hyperlegible"/>
                <a:ea typeface="Atkinson Hyperlegible"/>
                <a:cs typeface="Atkinson Hyperlegible"/>
                <a:sym typeface="Atkinson Hyperlegible"/>
              </a:rPr>
              <a:t> video: </a:t>
            </a:r>
            <a:r>
              <a:rPr lang="en-US" sz="3200" spc="-59" dirty="0" err="1">
                <a:solidFill>
                  <a:srgbClr val="000000"/>
                </a:solidFill>
                <a:latin typeface="Atkinson Hyperlegible"/>
                <a:ea typeface="Atkinson Hyperlegible"/>
                <a:cs typeface="Atkinson Hyperlegible"/>
                <a:sym typeface="Atkinson Hyperlegible"/>
              </a:rPr>
              <a:t>Từ</a:t>
            </a:r>
            <a:r>
              <a:rPr lang="en-US" sz="3200" spc="-59" dirty="0">
                <a:solidFill>
                  <a:srgbClr val="000000"/>
                </a:solidFill>
                <a:latin typeface="Atkinson Hyperlegible"/>
                <a:ea typeface="Atkinson Hyperlegible"/>
                <a:cs typeface="Atkinson Hyperlegible"/>
                <a:sym typeface="Atkinson Hyperlegible"/>
              </a:rPr>
              <a:t> camera </a:t>
            </a:r>
            <a:r>
              <a:rPr lang="en-US" sz="3200" spc="-59" dirty="0" err="1">
                <a:solidFill>
                  <a:srgbClr val="000000"/>
                </a:solidFill>
                <a:latin typeface="Atkinson Hyperlegible"/>
                <a:ea typeface="Atkinson Hyperlegible"/>
                <a:cs typeface="Atkinson Hyperlegible"/>
                <a:sym typeface="Atkinson Hyperlegible"/>
              </a:rPr>
              <a:t>hoặc</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tệp</a:t>
            </a:r>
            <a:r>
              <a:rPr lang="en-US" sz="3200" spc="-59" dirty="0">
                <a:solidFill>
                  <a:srgbClr val="000000"/>
                </a:solidFill>
                <a:latin typeface="Atkinson Hyperlegible"/>
                <a:ea typeface="Atkinson Hyperlegible"/>
                <a:cs typeface="Atkinson Hyperlegible"/>
                <a:sym typeface="Atkinson Hyperlegible"/>
              </a:rPr>
              <a:t> video </a:t>
            </a:r>
            <a:r>
              <a:rPr lang="en-US" sz="3200" spc="-59" dirty="0" err="1">
                <a:solidFill>
                  <a:srgbClr val="000000"/>
                </a:solidFill>
                <a:latin typeface="Atkinson Hyperlegible"/>
                <a:ea typeface="Atkinson Hyperlegible"/>
                <a:cs typeface="Atkinson Hyperlegible"/>
                <a:sym typeface="Atkinson Hyperlegible"/>
              </a:rPr>
              <a:t>đưa</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vào</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hệ</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thống</a:t>
            </a:r>
            <a:r>
              <a:rPr lang="en-US" sz="3200" spc="-59" dirty="0">
                <a:solidFill>
                  <a:srgbClr val="000000"/>
                </a:solidFill>
                <a:latin typeface="Atkinson Hyperlegible"/>
                <a:ea typeface="Atkinson Hyperlegible"/>
                <a:cs typeface="Atkinson Hyperlegible"/>
                <a:sym typeface="Atkinson Hyperlegible"/>
              </a:rPr>
              <a:t>.</a:t>
            </a:r>
          </a:p>
          <a:p>
            <a:pPr algn="l">
              <a:spcBef>
                <a:spcPct val="0"/>
              </a:spcBef>
            </a:pPr>
            <a:r>
              <a:rPr lang="en-US" sz="3200" spc="-59" dirty="0">
                <a:solidFill>
                  <a:srgbClr val="000000"/>
                </a:solidFill>
                <a:latin typeface="Atkinson Hyperlegible"/>
                <a:ea typeface="Atkinson Hyperlegible"/>
                <a:cs typeface="Atkinson Hyperlegible"/>
                <a:sym typeface="Atkinson Hyperlegible"/>
              </a:rPr>
              <a:t>Thông tin </a:t>
            </a:r>
            <a:r>
              <a:rPr lang="en-US" sz="3200" spc="-59" dirty="0" err="1">
                <a:solidFill>
                  <a:srgbClr val="000000"/>
                </a:solidFill>
                <a:latin typeface="Atkinson Hyperlegible"/>
                <a:ea typeface="Atkinson Hyperlegible"/>
                <a:cs typeface="Atkinson Hyperlegible"/>
                <a:sym typeface="Atkinson Hyperlegible"/>
              </a:rPr>
              <a:t>cảnh</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báo</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Dữ</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liệu</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sự</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kiện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rơi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ngã</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được</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gửi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tới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hệ</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thống</a:t>
            </a:r>
            <a:r>
              <a:rPr lang="en-US" sz="3200" spc="-59" dirty="0">
                <a:solidFill>
                  <a:srgbClr val="000000"/>
                </a:solidFill>
                <a:latin typeface="Atkinson Hyperlegible"/>
                <a:ea typeface="Atkinson Hyperlegible"/>
                <a:cs typeface="Atkinson Hyperlegible"/>
                <a:sym typeface="Atkinson Hyperlegible"/>
              </a:rPr>
              <a:t> email.</a:t>
            </a:r>
          </a:p>
          <a:p>
            <a:pPr algn="l">
              <a:spcBef>
                <a:spcPct val="0"/>
              </a:spcBef>
            </a:pPr>
            <a:r>
              <a:rPr lang="en-US" sz="3200" spc="-59" dirty="0" err="1">
                <a:solidFill>
                  <a:srgbClr val="000000"/>
                </a:solidFill>
                <a:latin typeface="Atkinson Hyperlegible"/>
                <a:ea typeface="Atkinson Hyperlegible"/>
                <a:cs typeface="Atkinson Hyperlegible"/>
                <a:sym typeface="Atkinson Hyperlegible"/>
              </a:rPr>
              <a:t>Phản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hồi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từ</a:t>
            </a:r>
            <a:r>
              <a:rPr lang="en-US" sz="3200" spc="-59" dirty="0">
                <a:solidFill>
                  <a:srgbClr val="000000"/>
                </a:solidFill>
                <a:latin typeface="Atkinson Hyperlegible"/>
                <a:ea typeface="Atkinson Hyperlegible"/>
                <a:cs typeface="Atkinson Hyperlegible"/>
                <a:sym typeface="Atkinson Hyperlegible"/>
              </a:rPr>
              <a:t> email: </a:t>
            </a:r>
            <a:r>
              <a:rPr lang="en-US" sz="3200" spc="-59" dirty="0" err="1">
                <a:solidFill>
                  <a:srgbClr val="000000"/>
                </a:solidFill>
                <a:latin typeface="Atkinson Hyperlegible"/>
                <a:ea typeface="Atkinson Hyperlegible"/>
                <a:cs typeface="Atkinson Hyperlegible"/>
                <a:sym typeface="Atkinson Hyperlegible"/>
              </a:rPr>
              <a:t>Xác</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nhận</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gửi</a:t>
            </a:r>
            <a:r>
              <a:rPr lang="en-US" sz="3200" spc="-59" dirty="0">
                <a:solidFill>
                  <a:srgbClr val="000000"/>
                </a:solidFill>
                <a:latin typeface="Atkinson Hyperlegible"/>
                <a:ea typeface="Atkinson Hyperlegible"/>
                <a:cs typeface="Atkinson Hyperlegible"/>
                <a:sym typeface="Atkinson Hyperlegible"/>
              </a:rPr>
              <a:t> email </a:t>
            </a:r>
            <a:r>
              <a:rPr lang="en-US" sz="3200" spc="-59" dirty="0" err="1">
                <a:solidFill>
                  <a:srgbClr val="000000"/>
                </a:solidFill>
                <a:latin typeface="Atkinson Hyperlegible"/>
                <a:ea typeface="Atkinson Hyperlegible"/>
                <a:cs typeface="Atkinson Hyperlegible"/>
                <a:sym typeface="Atkinson Hyperlegible"/>
              </a:rPr>
              <a:t>hoặc</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thông</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báo</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lỗi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cho</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người</a:t>
            </a:r>
            <a:r>
              <a:rPr lang="en-US" sz="3200" spc="-59" dirty="0">
                <a:solidFill>
                  <a:srgbClr val="000000"/>
                </a:solidFill>
                <a:latin typeface="Atkinson Hyperlegible"/>
                <a:ea typeface="Atkinson Hyperlegible"/>
                <a:cs typeface="Atkinson Hyperlegible"/>
                <a:sym typeface="Atkinson Hyperlegible"/>
              </a:rPr>
              <a:t> </a:t>
            </a:r>
            <a:r>
              <a:rPr lang="en-US" sz="3200" spc="-59" dirty="0" err="1">
                <a:solidFill>
                  <a:srgbClr val="000000"/>
                </a:solidFill>
                <a:latin typeface="Atkinson Hyperlegible"/>
                <a:ea typeface="Atkinson Hyperlegible"/>
                <a:cs typeface="Atkinson Hyperlegible"/>
                <a:sym typeface="Atkinson Hyperlegible"/>
              </a:rPr>
              <a:t>dùng</a:t>
            </a:r>
            <a:r>
              <a:rPr lang="en-US" sz="3200" spc="-59" dirty="0">
                <a:solidFill>
                  <a:srgbClr val="000000"/>
                </a:solidFill>
                <a:latin typeface="Atkinson Hyperlegible"/>
                <a:ea typeface="Atkinson Hyperlegible"/>
                <a:cs typeface="Atkinson Hyperlegible"/>
                <a:sym typeface="Atkinson Hyperlegible"/>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rot="-10800000" flipV="1">
            <a:off x="-36821" y="-1222202"/>
            <a:ext cx="18145504" cy="12104837"/>
          </a:xfrm>
          <a:custGeom>
            <a:avLst/>
            <a:gdLst/>
            <a:ahLst/>
            <a:cxnLst/>
            <a:rect l="l" t="t" r="r" b="b"/>
            <a:pathLst>
              <a:path w="18145504" h="12104837">
                <a:moveTo>
                  <a:pt x="0" y="12104837"/>
                </a:moveTo>
                <a:lnTo>
                  <a:pt x="18145504" y="12104837"/>
                </a:lnTo>
                <a:lnTo>
                  <a:pt x="18145504" y="0"/>
                </a:lnTo>
                <a:lnTo>
                  <a:pt x="0" y="0"/>
                </a:lnTo>
                <a:lnTo>
                  <a:pt x="0" y="12104837"/>
                </a:lnTo>
                <a:close/>
              </a:path>
            </a:pathLst>
          </a:custGeom>
          <a:blipFill>
            <a:blip r:embed="rId3"/>
            <a:stretch>
              <a:fillRect/>
            </a:stretch>
          </a:blipFill>
        </p:spPr>
      </p:sp>
      <p:sp>
        <p:nvSpPr>
          <p:cNvPr id="4" name="Freeform 4"/>
          <p:cNvSpPr/>
          <p:nvPr/>
        </p:nvSpPr>
        <p:spPr>
          <a:xfrm rot="-68087">
            <a:off x="765661" y="8696463"/>
            <a:ext cx="706674" cy="720177"/>
          </a:xfrm>
          <a:custGeom>
            <a:avLst/>
            <a:gdLst/>
            <a:ahLst/>
            <a:cxnLst/>
            <a:rect l="l" t="t" r="r" b="b"/>
            <a:pathLst>
              <a:path w="706674" h="720177">
                <a:moveTo>
                  <a:pt x="0" y="0"/>
                </a:moveTo>
                <a:lnTo>
                  <a:pt x="706674" y="0"/>
                </a:lnTo>
                <a:lnTo>
                  <a:pt x="706674" y="720177"/>
                </a:lnTo>
                <a:lnTo>
                  <a:pt x="0" y="720177"/>
                </a:lnTo>
                <a:lnTo>
                  <a:pt x="0" y="0"/>
                </a:lnTo>
                <a:close/>
              </a:path>
            </a:pathLst>
          </a:custGeom>
          <a:blipFill>
            <a:blip r:embed="rId4"/>
            <a:stretch>
              <a:fillRect/>
            </a:stretch>
          </a:blipFill>
        </p:spPr>
      </p:sp>
      <p:sp>
        <p:nvSpPr>
          <p:cNvPr id="5" name="Freeform 5"/>
          <p:cNvSpPr/>
          <p:nvPr/>
        </p:nvSpPr>
        <p:spPr>
          <a:xfrm rot="-68087">
            <a:off x="16996261" y="668612"/>
            <a:ext cx="706674" cy="720177"/>
          </a:xfrm>
          <a:custGeom>
            <a:avLst/>
            <a:gdLst/>
            <a:ahLst/>
            <a:cxnLst/>
            <a:rect l="l" t="t" r="r" b="b"/>
            <a:pathLst>
              <a:path w="706674" h="720177">
                <a:moveTo>
                  <a:pt x="0" y="0"/>
                </a:moveTo>
                <a:lnTo>
                  <a:pt x="706674" y="0"/>
                </a:lnTo>
                <a:lnTo>
                  <a:pt x="706674" y="720176"/>
                </a:lnTo>
                <a:lnTo>
                  <a:pt x="0" y="720176"/>
                </a:lnTo>
                <a:lnTo>
                  <a:pt x="0" y="0"/>
                </a:lnTo>
                <a:close/>
              </a:path>
            </a:pathLst>
          </a:custGeom>
          <a:blipFill>
            <a:blip r:embed="rId4"/>
            <a:stretch>
              <a:fillRect/>
            </a:stretch>
          </a:blipFill>
        </p:spPr>
      </p:sp>
      <p:sp>
        <p:nvSpPr>
          <p:cNvPr id="6" name="TextBox 6"/>
          <p:cNvSpPr txBox="1"/>
          <p:nvPr/>
        </p:nvSpPr>
        <p:spPr>
          <a:xfrm>
            <a:off x="1796211" y="1469082"/>
            <a:ext cx="14695578" cy="1553547"/>
          </a:xfrm>
          <a:prstGeom prst="rect">
            <a:avLst/>
          </a:prstGeom>
        </p:spPr>
        <p:txBody>
          <a:bodyPr lIns="0" tIns="0" rIns="0" bIns="0" rtlCol="0" anchor="t">
            <a:spAutoFit/>
          </a:bodyPr>
          <a:lstStyle/>
          <a:p>
            <a:pPr algn="ctr">
              <a:lnSpc>
                <a:spcPts val="11429"/>
              </a:lnSpc>
            </a:pPr>
            <a:r>
              <a:rPr lang="en-US" sz="12030" b="1" spc="397">
                <a:solidFill>
                  <a:srgbClr val="402B2B"/>
                </a:solidFill>
                <a:latin typeface="Roboto Bold"/>
                <a:ea typeface="Roboto Bold"/>
                <a:cs typeface="Roboto Bold"/>
                <a:sym typeface="Roboto Bold"/>
              </a:rPr>
              <a:t>Trình bày sản phẩm</a:t>
            </a:r>
          </a:p>
        </p:txBody>
      </p:sp>
      <p:sp>
        <p:nvSpPr>
          <p:cNvPr id="7" name="Freeform 7"/>
          <p:cNvSpPr/>
          <p:nvPr/>
        </p:nvSpPr>
        <p:spPr>
          <a:xfrm>
            <a:off x="-956522" y="-511540"/>
            <a:ext cx="2994828" cy="3080479"/>
          </a:xfrm>
          <a:custGeom>
            <a:avLst/>
            <a:gdLst/>
            <a:ahLst/>
            <a:cxnLst/>
            <a:rect l="l" t="t" r="r" b="b"/>
            <a:pathLst>
              <a:path w="2994828" h="3080479">
                <a:moveTo>
                  <a:pt x="0" y="0"/>
                </a:moveTo>
                <a:lnTo>
                  <a:pt x="2994828" y="0"/>
                </a:lnTo>
                <a:lnTo>
                  <a:pt x="2994828" y="3080480"/>
                </a:lnTo>
                <a:lnTo>
                  <a:pt x="0" y="3080480"/>
                </a:lnTo>
                <a:lnTo>
                  <a:pt x="0" y="0"/>
                </a:lnTo>
                <a:close/>
              </a:path>
            </a:pathLst>
          </a:custGeom>
          <a:blipFill>
            <a:blip r:embed="rId5"/>
            <a:stretch>
              <a:fillRect t="-113472" b="-89156"/>
            </a:stretch>
          </a:blipFill>
        </p:spPr>
      </p:sp>
      <p:grpSp>
        <p:nvGrpSpPr>
          <p:cNvPr id="8" name="Group 8"/>
          <p:cNvGrpSpPr>
            <a:grpSpLocks noChangeAspect="1"/>
          </p:cNvGrpSpPr>
          <p:nvPr/>
        </p:nvGrpSpPr>
        <p:grpSpPr>
          <a:xfrm rot="-7294832">
            <a:off x="13949573" y="8583298"/>
            <a:ext cx="10325542" cy="7151394"/>
            <a:chOff x="0" y="0"/>
            <a:chExt cx="3429000" cy="2374900"/>
          </a:xfrm>
        </p:grpSpPr>
        <p:sp>
          <p:nvSpPr>
            <p:cNvPr id="9" name="Freeform 9"/>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50618" b="-50618"/>
              </a:stretch>
            </a:blipFill>
          </p:spPr>
        </p:sp>
        <p:sp>
          <p:nvSpPr>
            <p:cNvPr id="10" name="Freeform 1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sp>
        <p:nvSpPr>
          <p:cNvPr id="11" name="Freeform 11"/>
          <p:cNvSpPr/>
          <p:nvPr/>
        </p:nvSpPr>
        <p:spPr>
          <a:xfrm rot="6921518">
            <a:off x="14808338" y="7351649"/>
            <a:ext cx="1472888" cy="3813303"/>
          </a:xfrm>
          <a:custGeom>
            <a:avLst/>
            <a:gdLst/>
            <a:ahLst/>
            <a:cxnLst/>
            <a:rect l="l" t="t" r="r" b="b"/>
            <a:pathLst>
              <a:path w="1472888" h="3813303">
                <a:moveTo>
                  <a:pt x="0" y="0"/>
                </a:moveTo>
                <a:lnTo>
                  <a:pt x="1472889" y="0"/>
                </a:lnTo>
                <a:lnTo>
                  <a:pt x="1472889" y="3813302"/>
                </a:lnTo>
                <a:lnTo>
                  <a:pt x="0" y="3813302"/>
                </a:lnTo>
                <a:lnTo>
                  <a:pt x="0" y="0"/>
                </a:lnTo>
                <a:close/>
              </a:path>
            </a:pathLst>
          </a:custGeom>
          <a:blipFill>
            <a:blip r:embed="rId8">
              <a:alphaModFix amt="88000"/>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a:grpSpLocks noChangeAspect="1"/>
          </p:cNvGrpSpPr>
          <p:nvPr/>
        </p:nvGrpSpPr>
        <p:grpSpPr>
          <a:xfrm rot="-8100000">
            <a:off x="-2315292" y="8635494"/>
            <a:ext cx="12231769" cy="84716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60874" b="-60874"/>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6" name="Freeform 6"/>
          <p:cNvSpPr/>
          <p:nvPr/>
        </p:nvSpPr>
        <p:spPr>
          <a:xfrm rot="-5544982" flipH="1" flipV="1">
            <a:off x="-811411" y="2224668"/>
            <a:ext cx="8528897" cy="5689614"/>
          </a:xfrm>
          <a:custGeom>
            <a:avLst/>
            <a:gdLst/>
            <a:ahLst/>
            <a:cxnLst/>
            <a:rect l="l" t="t" r="r" b="b"/>
            <a:pathLst>
              <a:path w="8528897" h="5689614">
                <a:moveTo>
                  <a:pt x="8528897" y="5689614"/>
                </a:moveTo>
                <a:lnTo>
                  <a:pt x="0" y="5689614"/>
                </a:lnTo>
                <a:lnTo>
                  <a:pt x="0" y="0"/>
                </a:lnTo>
                <a:lnTo>
                  <a:pt x="8528897" y="0"/>
                </a:lnTo>
                <a:lnTo>
                  <a:pt x="8528897" y="5689614"/>
                </a:lnTo>
                <a:close/>
              </a:path>
            </a:pathLst>
          </a:custGeom>
          <a:blipFill>
            <a:blip r:embed="rId5"/>
            <a:stretch>
              <a:fillRect/>
            </a:stretch>
          </a:blipFill>
        </p:spPr>
      </p:sp>
      <p:sp>
        <p:nvSpPr>
          <p:cNvPr id="7" name="Freeform 7"/>
          <p:cNvSpPr/>
          <p:nvPr/>
        </p:nvSpPr>
        <p:spPr>
          <a:xfrm rot="-213070">
            <a:off x="2979958" y="724423"/>
            <a:ext cx="608054" cy="619673"/>
          </a:xfrm>
          <a:custGeom>
            <a:avLst/>
            <a:gdLst/>
            <a:ahLst/>
            <a:cxnLst/>
            <a:rect l="l" t="t" r="r" b="b"/>
            <a:pathLst>
              <a:path w="608054" h="619673">
                <a:moveTo>
                  <a:pt x="0" y="0"/>
                </a:moveTo>
                <a:lnTo>
                  <a:pt x="608055" y="0"/>
                </a:lnTo>
                <a:lnTo>
                  <a:pt x="608055" y="619673"/>
                </a:lnTo>
                <a:lnTo>
                  <a:pt x="0" y="619673"/>
                </a:lnTo>
                <a:lnTo>
                  <a:pt x="0" y="0"/>
                </a:lnTo>
                <a:close/>
              </a:path>
            </a:pathLst>
          </a:custGeom>
          <a:blipFill>
            <a:blip r:embed="rId6"/>
            <a:stretch>
              <a:fillRect/>
            </a:stretch>
          </a:blipFill>
        </p:spPr>
      </p:sp>
      <p:sp>
        <p:nvSpPr>
          <p:cNvPr id="8" name="Freeform 8"/>
          <p:cNvSpPr/>
          <p:nvPr/>
        </p:nvSpPr>
        <p:spPr>
          <a:xfrm rot="-144982">
            <a:off x="1152549" y="3560207"/>
            <a:ext cx="4481902" cy="138532"/>
          </a:xfrm>
          <a:custGeom>
            <a:avLst/>
            <a:gdLst/>
            <a:ahLst/>
            <a:cxnLst/>
            <a:rect l="l" t="t" r="r" b="b"/>
            <a:pathLst>
              <a:path w="4481902" h="138532">
                <a:moveTo>
                  <a:pt x="0" y="0"/>
                </a:moveTo>
                <a:lnTo>
                  <a:pt x="4481902" y="0"/>
                </a:lnTo>
                <a:lnTo>
                  <a:pt x="4481902" y="138531"/>
                </a:lnTo>
                <a:lnTo>
                  <a:pt x="0" y="1385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rot="-144982">
            <a:off x="684631" y="2164069"/>
            <a:ext cx="5342653" cy="1209750"/>
          </a:xfrm>
          <a:prstGeom prst="rect">
            <a:avLst/>
          </a:prstGeom>
        </p:spPr>
        <p:txBody>
          <a:bodyPr lIns="0" tIns="0" rIns="0" bIns="0" rtlCol="0" anchor="t">
            <a:spAutoFit/>
          </a:bodyPr>
          <a:lstStyle/>
          <a:p>
            <a:pPr algn="ctr">
              <a:lnSpc>
                <a:spcPts val="9756"/>
              </a:lnSpc>
              <a:spcBef>
                <a:spcPct val="0"/>
              </a:spcBef>
            </a:pPr>
            <a:r>
              <a:rPr lang="en-US" sz="6969">
                <a:solidFill>
                  <a:srgbClr val="402B2B"/>
                </a:solidFill>
                <a:latin typeface="Sugo Display"/>
                <a:ea typeface="Sugo Display"/>
                <a:cs typeface="Sugo Display"/>
                <a:sym typeface="Sugo Display"/>
              </a:rPr>
              <a:t>City 1</a:t>
            </a:r>
          </a:p>
        </p:txBody>
      </p:sp>
      <p:grpSp>
        <p:nvGrpSpPr>
          <p:cNvPr id="10" name="Group 10"/>
          <p:cNvGrpSpPr>
            <a:grpSpLocks noChangeAspect="1"/>
          </p:cNvGrpSpPr>
          <p:nvPr/>
        </p:nvGrpSpPr>
        <p:grpSpPr>
          <a:xfrm rot="1015533">
            <a:off x="10513652" y="-2121528"/>
            <a:ext cx="10325542" cy="7151394"/>
            <a:chOff x="0" y="0"/>
            <a:chExt cx="3429000" cy="2374900"/>
          </a:xfrm>
        </p:grpSpPr>
        <p:sp>
          <p:nvSpPr>
            <p:cNvPr id="11" name="Freeform 11"/>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t="-50618" b="-50618"/>
              </a:stretch>
            </a:blipFill>
          </p:spPr>
        </p:sp>
        <p:sp>
          <p:nvSpPr>
            <p:cNvPr id="12" name="Freeform 12"/>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13" name="Freeform 13"/>
          <p:cNvSpPr/>
          <p:nvPr/>
        </p:nvSpPr>
        <p:spPr>
          <a:xfrm rot="-5135774">
            <a:off x="3040170" y="-8689732"/>
            <a:ext cx="12164074" cy="27763171"/>
          </a:xfrm>
          <a:custGeom>
            <a:avLst/>
            <a:gdLst/>
            <a:ahLst/>
            <a:cxnLst/>
            <a:rect l="l" t="t" r="r" b="b"/>
            <a:pathLst>
              <a:path w="12164074" h="27763171">
                <a:moveTo>
                  <a:pt x="0" y="0"/>
                </a:moveTo>
                <a:lnTo>
                  <a:pt x="12164074" y="0"/>
                </a:lnTo>
                <a:lnTo>
                  <a:pt x="12164074" y="27763171"/>
                </a:lnTo>
                <a:lnTo>
                  <a:pt x="0" y="27763171"/>
                </a:lnTo>
                <a:lnTo>
                  <a:pt x="0" y="0"/>
                </a:lnTo>
                <a:close/>
              </a:path>
            </a:pathLst>
          </a:custGeom>
          <a:blipFill>
            <a:blip r:embed="rId5"/>
            <a:stretch>
              <a:fillRect l="-116265" r="-125871"/>
            </a:stretch>
          </a:blipFill>
        </p:spPr>
      </p:sp>
      <p:sp>
        <p:nvSpPr>
          <p:cNvPr id="14" name="Freeform 14"/>
          <p:cNvSpPr/>
          <p:nvPr/>
        </p:nvSpPr>
        <p:spPr>
          <a:xfrm rot="196137">
            <a:off x="9114649" y="1934337"/>
            <a:ext cx="565670" cy="576479"/>
          </a:xfrm>
          <a:custGeom>
            <a:avLst/>
            <a:gdLst/>
            <a:ahLst/>
            <a:cxnLst/>
            <a:rect l="l" t="t" r="r" b="b"/>
            <a:pathLst>
              <a:path w="565670" h="576479">
                <a:moveTo>
                  <a:pt x="0" y="0"/>
                </a:moveTo>
                <a:lnTo>
                  <a:pt x="565670" y="0"/>
                </a:lnTo>
                <a:lnTo>
                  <a:pt x="565670" y="576479"/>
                </a:lnTo>
                <a:lnTo>
                  <a:pt x="0" y="576479"/>
                </a:lnTo>
                <a:lnTo>
                  <a:pt x="0" y="0"/>
                </a:lnTo>
                <a:close/>
              </a:path>
            </a:pathLst>
          </a:custGeom>
          <a:blipFill>
            <a:blip r:embed="rId6"/>
            <a:stretch>
              <a:fillRect/>
            </a:stretch>
          </a:blipFill>
        </p:spPr>
      </p:sp>
      <p:sp>
        <p:nvSpPr>
          <p:cNvPr id="15" name="Freeform 15"/>
          <p:cNvSpPr/>
          <p:nvPr/>
        </p:nvSpPr>
        <p:spPr>
          <a:xfrm>
            <a:off x="7037462" y="3197146"/>
            <a:ext cx="4169490" cy="128875"/>
          </a:xfrm>
          <a:custGeom>
            <a:avLst/>
            <a:gdLst/>
            <a:ahLst/>
            <a:cxnLst/>
            <a:rect l="l" t="t" r="r" b="b"/>
            <a:pathLst>
              <a:path w="4169490" h="128875">
                <a:moveTo>
                  <a:pt x="0" y="0"/>
                </a:moveTo>
                <a:lnTo>
                  <a:pt x="4169490" y="0"/>
                </a:lnTo>
                <a:lnTo>
                  <a:pt x="4169490" y="128875"/>
                </a:lnTo>
                <a:lnTo>
                  <a:pt x="0" y="1288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rot="-5582632" flipH="1">
            <a:off x="10941855" y="2251570"/>
            <a:ext cx="7934389" cy="5293018"/>
          </a:xfrm>
          <a:custGeom>
            <a:avLst/>
            <a:gdLst/>
            <a:ahLst/>
            <a:cxnLst/>
            <a:rect l="l" t="t" r="r" b="b"/>
            <a:pathLst>
              <a:path w="7934389" h="5293018">
                <a:moveTo>
                  <a:pt x="7934389" y="0"/>
                </a:moveTo>
                <a:lnTo>
                  <a:pt x="0" y="0"/>
                </a:lnTo>
                <a:lnTo>
                  <a:pt x="0" y="5293019"/>
                </a:lnTo>
                <a:lnTo>
                  <a:pt x="7934389" y="5293019"/>
                </a:lnTo>
                <a:lnTo>
                  <a:pt x="7934389" y="0"/>
                </a:lnTo>
                <a:close/>
              </a:path>
            </a:pathLst>
          </a:custGeom>
          <a:blipFill>
            <a:blip r:embed="rId5"/>
            <a:stretch>
              <a:fillRect/>
            </a:stretch>
          </a:blipFill>
        </p:spPr>
      </p:sp>
      <p:sp>
        <p:nvSpPr>
          <p:cNvPr id="17" name="Freeform 17"/>
          <p:cNvSpPr/>
          <p:nvPr/>
        </p:nvSpPr>
        <p:spPr>
          <a:xfrm rot="-250719">
            <a:off x="14427844" y="857848"/>
            <a:ext cx="565670" cy="576479"/>
          </a:xfrm>
          <a:custGeom>
            <a:avLst/>
            <a:gdLst/>
            <a:ahLst/>
            <a:cxnLst/>
            <a:rect l="l" t="t" r="r" b="b"/>
            <a:pathLst>
              <a:path w="565670" h="576479">
                <a:moveTo>
                  <a:pt x="0" y="0"/>
                </a:moveTo>
                <a:lnTo>
                  <a:pt x="565670" y="0"/>
                </a:lnTo>
                <a:lnTo>
                  <a:pt x="565670" y="576478"/>
                </a:lnTo>
                <a:lnTo>
                  <a:pt x="0" y="576478"/>
                </a:lnTo>
                <a:lnTo>
                  <a:pt x="0" y="0"/>
                </a:lnTo>
                <a:close/>
              </a:path>
            </a:pathLst>
          </a:custGeom>
          <a:blipFill>
            <a:blip r:embed="rId6"/>
            <a:stretch>
              <a:fillRect/>
            </a:stretch>
          </a:blipFill>
        </p:spPr>
      </p:sp>
      <p:sp>
        <p:nvSpPr>
          <p:cNvPr id="18" name="Freeform 18"/>
          <p:cNvSpPr/>
          <p:nvPr/>
        </p:nvSpPr>
        <p:spPr>
          <a:xfrm rot="7910323">
            <a:off x="4375885" y="-1991467"/>
            <a:ext cx="1579533" cy="3854754"/>
          </a:xfrm>
          <a:custGeom>
            <a:avLst/>
            <a:gdLst/>
            <a:ahLst/>
            <a:cxnLst/>
            <a:rect l="l" t="t" r="r" b="b"/>
            <a:pathLst>
              <a:path w="1579533" h="3854754">
                <a:moveTo>
                  <a:pt x="0" y="0"/>
                </a:moveTo>
                <a:lnTo>
                  <a:pt x="1579533" y="0"/>
                </a:lnTo>
                <a:lnTo>
                  <a:pt x="1579533" y="3854755"/>
                </a:lnTo>
                <a:lnTo>
                  <a:pt x="0" y="3854755"/>
                </a:lnTo>
                <a:lnTo>
                  <a:pt x="0" y="0"/>
                </a:lnTo>
                <a:close/>
              </a:path>
            </a:pathLst>
          </a:custGeom>
          <a:blipFill>
            <a:blip r:embed="rId10"/>
            <a:stretch>
              <a:fillRect/>
            </a:stretch>
          </a:blipFill>
        </p:spPr>
      </p:sp>
      <p:sp>
        <p:nvSpPr>
          <p:cNvPr id="19" name="Freeform 19"/>
          <p:cNvSpPr/>
          <p:nvPr/>
        </p:nvSpPr>
        <p:spPr>
          <a:xfrm>
            <a:off x="16998389" y="6793791"/>
            <a:ext cx="2603812" cy="2656282"/>
          </a:xfrm>
          <a:custGeom>
            <a:avLst/>
            <a:gdLst/>
            <a:ahLst/>
            <a:cxnLst/>
            <a:rect l="l" t="t" r="r" b="b"/>
            <a:pathLst>
              <a:path w="2603812" h="2656282">
                <a:moveTo>
                  <a:pt x="0" y="0"/>
                </a:moveTo>
                <a:lnTo>
                  <a:pt x="2603812" y="0"/>
                </a:lnTo>
                <a:lnTo>
                  <a:pt x="2603812" y="2656281"/>
                </a:lnTo>
                <a:lnTo>
                  <a:pt x="0" y="2656281"/>
                </a:lnTo>
                <a:lnTo>
                  <a:pt x="0" y="0"/>
                </a:lnTo>
                <a:close/>
              </a:path>
            </a:pathLst>
          </a:custGeom>
          <a:blipFill>
            <a:blip r:embed="rId11"/>
            <a:stretch>
              <a:fillRect/>
            </a:stretch>
          </a:blipFill>
        </p:spPr>
      </p:sp>
      <p:sp>
        <p:nvSpPr>
          <p:cNvPr id="20" name="TextBox 20"/>
          <p:cNvSpPr txBox="1"/>
          <p:nvPr/>
        </p:nvSpPr>
        <p:spPr>
          <a:xfrm>
            <a:off x="6289284" y="1470960"/>
            <a:ext cx="5845307" cy="1314168"/>
          </a:xfrm>
          <a:prstGeom prst="rect">
            <a:avLst/>
          </a:prstGeom>
        </p:spPr>
        <p:txBody>
          <a:bodyPr lIns="0" tIns="0" rIns="0" bIns="0" rtlCol="0" anchor="t">
            <a:spAutoFit/>
          </a:bodyPr>
          <a:lstStyle/>
          <a:p>
            <a:pPr algn="ctr">
              <a:lnSpc>
                <a:spcPts val="10674"/>
              </a:lnSpc>
              <a:spcBef>
                <a:spcPct val="0"/>
              </a:spcBef>
            </a:pPr>
            <a:r>
              <a:rPr lang="en-US" sz="7624" b="1">
                <a:solidFill>
                  <a:srgbClr val="402B2B"/>
                </a:solidFill>
                <a:latin typeface="Roboto Bold"/>
                <a:ea typeface="Roboto Bold"/>
                <a:cs typeface="Roboto Bold"/>
                <a:sym typeface="Roboto Bold"/>
              </a:rPr>
              <a:t>Tổng kết</a:t>
            </a:r>
          </a:p>
        </p:txBody>
      </p:sp>
      <p:sp>
        <p:nvSpPr>
          <p:cNvPr id="21" name="TextBox 21"/>
          <p:cNvSpPr txBox="1"/>
          <p:nvPr/>
        </p:nvSpPr>
        <p:spPr>
          <a:xfrm>
            <a:off x="1028700" y="3443887"/>
            <a:ext cx="16230600" cy="4835031"/>
          </a:xfrm>
          <a:prstGeom prst="rect">
            <a:avLst/>
          </a:prstGeom>
        </p:spPr>
        <p:txBody>
          <a:bodyPr lIns="0" tIns="0" rIns="0" bIns="0" rtlCol="0" anchor="t">
            <a:spAutoFit/>
          </a:bodyPr>
          <a:lstStyle/>
          <a:p>
            <a:pPr marL="597921" lvl="1" indent="-298961" algn="l">
              <a:lnSpc>
                <a:spcPts val="3877"/>
              </a:lnSpc>
              <a:buFont typeface="Arial"/>
              <a:buChar char="•"/>
            </a:pPr>
            <a:r>
              <a:rPr lang="en-US" sz="2769">
                <a:solidFill>
                  <a:srgbClr val="402B2B"/>
                </a:solidFill>
                <a:latin typeface="Atkinson Hyperlegible"/>
                <a:ea typeface="Atkinson Hyperlegible"/>
                <a:cs typeface="Atkinson Hyperlegible"/>
                <a:sym typeface="Atkinson Hyperlegible"/>
              </a:rPr>
              <a:t>Hệ thống phát hiện rơi ngã được xây dựng bằng Python với giao diện người dùng trực quan (PyQt5) và các công nghệ xử lý hình ảnh mạnh mẽ (OpenCV). Quá trình xử lý bao gồm chuyển đổi hình ảnh sang dạng xám, trừ nền để phát hiện chuyển động và xác định các tình huống rơi ngã dựa trên phân tích hình dạng đối tượng.</a:t>
            </a:r>
          </a:p>
          <a:p>
            <a:pPr marL="597921" lvl="1" indent="-298961" algn="l">
              <a:lnSpc>
                <a:spcPts val="3877"/>
              </a:lnSpc>
              <a:buFont typeface="Arial"/>
              <a:buChar char="•"/>
            </a:pPr>
            <a:r>
              <a:rPr lang="en-US" sz="2769">
                <a:solidFill>
                  <a:srgbClr val="402B2B"/>
                </a:solidFill>
                <a:latin typeface="Atkinson Hyperlegible"/>
                <a:ea typeface="Atkinson Hyperlegible"/>
                <a:cs typeface="Atkinson Hyperlegible"/>
                <a:sym typeface="Atkinson Hyperlegible"/>
              </a:rPr>
              <a:t>Khi phát hiện sự kiện rơi ngã, hệ thống sẽ tự động gửi cảnh báo qua email để thông báo kịp thời. Tất cả quá trình đều được hiển thị rõ ràng trên giao diện, giúp người dùng dễ dàng theo dõi và quản lý.</a:t>
            </a:r>
          </a:p>
          <a:p>
            <a:pPr marL="597921" lvl="1" indent="-298961" algn="l">
              <a:lnSpc>
                <a:spcPts val="3877"/>
              </a:lnSpc>
              <a:buFont typeface="Arial"/>
              <a:buChar char="•"/>
            </a:pPr>
            <a:r>
              <a:rPr lang="en-US" sz="2769">
                <a:solidFill>
                  <a:srgbClr val="402B2B"/>
                </a:solidFill>
                <a:latin typeface="Atkinson Hyperlegible"/>
                <a:ea typeface="Atkinson Hyperlegible"/>
                <a:cs typeface="Atkinson Hyperlegible"/>
                <a:sym typeface="Atkinson Hyperlegible"/>
              </a:rPr>
              <a:t>Hệ thống này không chỉ giúp nâng cao khả năng giám sát mà còn hỗ trợ cảnh báo nhanh chóng, góp phần đảm bảo an toàn cho người dùng.</a:t>
            </a:r>
          </a:p>
          <a:p>
            <a:pPr algn="l">
              <a:lnSpc>
                <a:spcPts val="3877"/>
              </a:lnSpc>
              <a:spcBef>
                <a:spcPct val="0"/>
              </a:spcBef>
            </a:pPr>
            <a:endParaRPr lang="en-US" sz="2769">
              <a:solidFill>
                <a:srgbClr val="402B2B"/>
              </a:solidFill>
              <a:latin typeface="Atkinson Hyperlegible"/>
              <a:ea typeface="Atkinson Hyperlegible"/>
              <a:cs typeface="Atkinson Hyperlegible"/>
              <a:sym typeface="Atkinson Hyperlegible"/>
            </a:endParaRPr>
          </a:p>
        </p:txBody>
      </p:sp>
      <p:sp>
        <p:nvSpPr>
          <p:cNvPr id="22" name="Freeform 22"/>
          <p:cNvSpPr/>
          <p:nvPr/>
        </p:nvSpPr>
        <p:spPr>
          <a:xfrm rot="-6687178">
            <a:off x="6259646" y="8031133"/>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2">
              <a:alphaModFix amt="88000"/>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a:grpSpLocks noChangeAspect="1"/>
          </p:cNvGrpSpPr>
          <p:nvPr/>
        </p:nvGrpSpPr>
        <p:grpSpPr>
          <a:xfrm rot="-9182015">
            <a:off x="12771891" y="-1179747"/>
            <a:ext cx="7989165" cy="5533237"/>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182015">
            <a:off x="-2129275" y="5713122"/>
            <a:ext cx="7989165" cy="5533237"/>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9" name="Freeform 9"/>
          <p:cNvSpPr/>
          <p:nvPr/>
        </p:nvSpPr>
        <p:spPr>
          <a:xfrm rot="-10800000" flipH="1" flipV="1">
            <a:off x="1461463" y="151030"/>
            <a:ext cx="15194115" cy="10135970"/>
          </a:xfrm>
          <a:custGeom>
            <a:avLst/>
            <a:gdLst/>
            <a:ahLst/>
            <a:cxnLst/>
            <a:rect l="l" t="t" r="r" b="b"/>
            <a:pathLst>
              <a:path w="15194115" h="10135970">
                <a:moveTo>
                  <a:pt x="15194115" y="10135970"/>
                </a:moveTo>
                <a:lnTo>
                  <a:pt x="0" y="10135970"/>
                </a:lnTo>
                <a:lnTo>
                  <a:pt x="0" y="0"/>
                </a:lnTo>
                <a:lnTo>
                  <a:pt x="15194115" y="0"/>
                </a:lnTo>
                <a:lnTo>
                  <a:pt x="15194115" y="10135970"/>
                </a:lnTo>
                <a:close/>
              </a:path>
            </a:pathLst>
          </a:custGeom>
          <a:blipFill>
            <a:blip r:embed="rId5"/>
            <a:stretch>
              <a:fillRect/>
            </a:stretch>
          </a:blipFill>
        </p:spPr>
      </p:sp>
      <p:sp>
        <p:nvSpPr>
          <p:cNvPr id="10" name="Freeform 10"/>
          <p:cNvSpPr/>
          <p:nvPr/>
        </p:nvSpPr>
        <p:spPr>
          <a:xfrm rot="-68087">
            <a:off x="8817133" y="787786"/>
            <a:ext cx="706674" cy="720177"/>
          </a:xfrm>
          <a:custGeom>
            <a:avLst/>
            <a:gdLst/>
            <a:ahLst/>
            <a:cxnLst/>
            <a:rect l="l" t="t" r="r" b="b"/>
            <a:pathLst>
              <a:path w="706674" h="720177">
                <a:moveTo>
                  <a:pt x="0" y="0"/>
                </a:moveTo>
                <a:lnTo>
                  <a:pt x="706673" y="0"/>
                </a:lnTo>
                <a:lnTo>
                  <a:pt x="706673" y="720177"/>
                </a:lnTo>
                <a:lnTo>
                  <a:pt x="0" y="720177"/>
                </a:lnTo>
                <a:lnTo>
                  <a:pt x="0" y="0"/>
                </a:lnTo>
                <a:close/>
              </a:path>
            </a:pathLst>
          </a:custGeom>
          <a:blipFill>
            <a:blip r:embed="rId6"/>
            <a:stretch>
              <a:fillRect/>
            </a:stretch>
          </a:blipFill>
        </p:spPr>
      </p:sp>
      <p:grpSp>
        <p:nvGrpSpPr>
          <p:cNvPr id="11" name="Group 11"/>
          <p:cNvGrpSpPr/>
          <p:nvPr/>
        </p:nvGrpSpPr>
        <p:grpSpPr>
          <a:xfrm>
            <a:off x="4174400" y="3317226"/>
            <a:ext cx="10025391" cy="193081"/>
            <a:chOff x="0" y="0"/>
            <a:chExt cx="13367188" cy="257441"/>
          </a:xfrm>
        </p:grpSpPr>
        <p:sp>
          <p:nvSpPr>
            <p:cNvPr id="12" name="Freeform 12"/>
            <p:cNvSpPr/>
            <p:nvPr/>
          </p:nvSpPr>
          <p:spPr>
            <a:xfrm>
              <a:off x="0" y="0"/>
              <a:ext cx="5255533" cy="197665"/>
            </a:xfrm>
            <a:custGeom>
              <a:avLst/>
              <a:gdLst/>
              <a:ahLst/>
              <a:cxnLst/>
              <a:rect l="l" t="t" r="r" b="b"/>
              <a:pathLst>
                <a:path w="5255533" h="197665">
                  <a:moveTo>
                    <a:pt x="0" y="0"/>
                  </a:moveTo>
                  <a:lnTo>
                    <a:pt x="5255533" y="0"/>
                  </a:lnTo>
                  <a:lnTo>
                    <a:pt x="5255533"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l="-21682"/>
              </a:stretch>
            </a:blipFill>
          </p:spPr>
        </p:sp>
        <p:sp>
          <p:nvSpPr>
            <p:cNvPr id="13" name="Freeform 13"/>
            <p:cNvSpPr/>
            <p:nvPr/>
          </p:nvSpPr>
          <p:spPr>
            <a:xfrm>
              <a:off x="5026933" y="29888"/>
              <a:ext cx="6395056" cy="197665"/>
            </a:xfrm>
            <a:custGeom>
              <a:avLst/>
              <a:gdLst/>
              <a:ahLst/>
              <a:cxnLst/>
              <a:rect l="l" t="t" r="r" b="b"/>
              <a:pathLst>
                <a:path w="6395056" h="197665">
                  <a:moveTo>
                    <a:pt x="0" y="0"/>
                  </a:moveTo>
                  <a:lnTo>
                    <a:pt x="6395057" y="0"/>
                  </a:lnTo>
                  <a:lnTo>
                    <a:pt x="6395057"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1193390" y="59776"/>
              <a:ext cx="2173799" cy="197665"/>
            </a:xfrm>
            <a:custGeom>
              <a:avLst/>
              <a:gdLst/>
              <a:ahLst/>
              <a:cxnLst/>
              <a:rect l="l" t="t" r="r" b="b"/>
              <a:pathLst>
                <a:path w="2173799" h="197665">
                  <a:moveTo>
                    <a:pt x="0" y="0"/>
                  </a:moveTo>
                  <a:lnTo>
                    <a:pt x="2173798" y="0"/>
                  </a:lnTo>
                  <a:lnTo>
                    <a:pt x="2173798"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r="-194188"/>
              </a:stretch>
            </a:blipFill>
          </p:spPr>
        </p:sp>
      </p:grpSp>
      <p:sp>
        <p:nvSpPr>
          <p:cNvPr id="15" name="Freeform 15"/>
          <p:cNvSpPr/>
          <p:nvPr/>
        </p:nvSpPr>
        <p:spPr>
          <a:xfrm>
            <a:off x="72438" y="310293"/>
            <a:ext cx="2778049" cy="3323838"/>
          </a:xfrm>
          <a:custGeom>
            <a:avLst/>
            <a:gdLst/>
            <a:ahLst/>
            <a:cxnLst/>
            <a:rect l="l" t="t" r="r" b="b"/>
            <a:pathLst>
              <a:path w="2778049" h="3323838">
                <a:moveTo>
                  <a:pt x="0" y="0"/>
                </a:moveTo>
                <a:lnTo>
                  <a:pt x="2778049" y="0"/>
                </a:lnTo>
                <a:lnTo>
                  <a:pt x="2778049" y="3323839"/>
                </a:lnTo>
                <a:lnTo>
                  <a:pt x="0" y="3323839"/>
                </a:lnTo>
                <a:lnTo>
                  <a:pt x="0" y="0"/>
                </a:lnTo>
                <a:close/>
              </a:path>
            </a:pathLst>
          </a:custGeom>
          <a:blipFill>
            <a:blip r:embed="rId9"/>
            <a:stretch>
              <a:fillRect b="-160169"/>
            </a:stretch>
          </a:blipFill>
        </p:spPr>
      </p:sp>
      <p:sp>
        <p:nvSpPr>
          <p:cNvPr id="16" name="Freeform 16"/>
          <p:cNvSpPr/>
          <p:nvPr/>
        </p:nvSpPr>
        <p:spPr>
          <a:xfrm rot="-1012417">
            <a:off x="15212665" y="7418579"/>
            <a:ext cx="6150670" cy="4274716"/>
          </a:xfrm>
          <a:custGeom>
            <a:avLst/>
            <a:gdLst/>
            <a:ahLst/>
            <a:cxnLst/>
            <a:rect l="l" t="t" r="r" b="b"/>
            <a:pathLst>
              <a:path w="6150670" h="4274716">
                <a:moveTo>
                  <a:pt x="0" y="0"/>
                </a:moveTo>
                <a:lnTo>
                  <a:pt x="6150670" y="0"/>
                </a:lnTo>
                <a:lnTo>
                  <a:pt x="6150670" y="4274716"/>
                </a:lnTo>
                <a:lnTo>
                  <a:pt x="0" y="4274716"/>
                </a:lnTo>
                <a:lnTo>
                  <a:pt x="0" y="0"/>
                </a:lnTo>
                <a:close/>
              </a:path>
            </a:pathLst>
          </a:custGeom>
          <a:blipFill>
            <a:blip r:embed="rId10"/>
            <a:stretch>
              <a:fillRect/>
            </a:stretch>
          </a:blipFill>
        </p:spPr>
      </p:sp>
      <p:grpSp>
        <p:nvGrpSpPr>
          <p:cNvPr id="17" name="Group 17"/>
          <p:cNvGrpSpPr>
            <a:grpSpLocks noChangeAspect="1"/>
          </p:cNvGrpSpPr>
          <p:nvPr/>
        </p:nvGrpSpPr>
        <p:grpSpPr>
          <a:xfrm rot="-6779253">
            <a:off x="-4703552" y="9484859"/>
            <a:ext cx="9902571" cy="6858447"/>
            <a:chOff x="0" y="0"/>
            <a:chExt cx="3429000" cy="2374900"/>
          </a:xfrm>
        </p:grpSpPr>
        <p:sp>
          <p:nvSpPr>
            <p:cNvPr id="18" name="Freeform 18"/>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1"/>
              <a:stretch>
                <a:fillRect t="-60874" b="-60874"/>
              </a:stretch>
            </a:blipFill>
          </p:spPr>
        </p:sp>
        <p:sp>
          <p:nvSpPr>
            <p:cNvPr id="19" name="Freeform 19"/>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20" name="Group 20"/>
          <p:cNvGrpSpPr>
            <a:grpSpLocks noChangeAspect="1"/>
          </p:cNvGrpSpPr>
          <p:nvPr/>
        </p:nvGrpSpPr>
        <p:grpSpPr>
          <a:xfrm rot="-6779253">
            <a:off x="16884969" y="1733237"/>
            <a:ext cx="8426457" cy="5836102"/>
            <a:chOff x="0" y="0"/>
            <a:chExt cx="3429000" cy="2374900"/>
          </a:xfrm>
        </p:grpSpPr>
        <p:sp>
          <p:nvSpPr>
            <p:cNvPr id="21" name="Freeform 21"/>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1"/>
              <a:stretch>
                <a:fillRect t="-60874" b="-60874"/>
              </a:stretch>
            </a:blipFill>
          </p:spPr>
        </p:sp>
        <p:sp>
          <p:nvSpPr>
            <p:cNvPr id="22" name="Freeform 22"/>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23" name="TextBox 23"/>
          <p:cNvSpPr txBox="1"/>
          <p:nvPr/>
        </p:nvSpPr>
        <p:spPr>
          <a:xfrm>
            <a:off x="2255240" y="3529357"/>
            <a:ext cx="13777521" cy="863145"/>
          </a:xfrm>
          <a:prstGeom prst="rect">
            <a:avLst/>
          </a:prstGeom>
        </p:spPr>
        <p:txBody>
          <a:bodyPr lIns="0" tIns="0" rIns="0" bIns="0" rtlCol="0" anchor="t">
            <a:spAutoFit/>
          </a:bodyPr>
          <a:lstStyle/>
          <a:p>
            <a:pPr algn="just">
              <a:lnSpc>
                <a:spcPts val="7025"/>
              </a:lnSpc>
            </a:pPr>
            <a:r>
              <a:rPr lang="en-US" sz="5017" b="1" spc="326">
                <a:solidFill>
                  <a:srgbClr val="000000"/>
                </a:solidFill>
                <a:latin typeface="Roboto Bold"/>
                <a:ea typeface="Roboto Bold"/>
                <a:cs typeface="Roboto Bold"/>
                <a:sym typeface="Roboto Bold"/>
              </a:rPr>
              <a:t>01: Tổng quan đề tài</a:t>
            </a:r>
          </a:p>
        </p:txBody>
      </p:sp>
      <p:sp>
        <p:nvSpPr>
          <p:cNvPr id="24" name="TextBox 24"/>
          <p:cNvSpPr txBox="1"/>
          <p:nvPr/>
        </p:nvSpPr>
        <p:spPr>
          <a:xfrm>
            <a:off x="5738813" y="1535209"/>
            <a:ext cx="6810375" cy="929185"/>
          </a:xfrm>
          <a:prstGeom prst="rect">
            <a:avLst/>
          </a:prstGeom>
        </p:spPr>
        <p:txBody>
          <a:bodyPr lIns="0" tIns="0" rIns="0" bIns="0" rtlCol="0" anchor="t">
            <a:spAutoFit/>
          </a:bodyPr>
          <a:lstStyle/>
          <a:p>
            <a:pPr algn="ctr">
              <a:lnSpc>
                <a:spcPts val="7585"/>
              </a:lnSpc>
              <a:spcBef>
                <a:spcPct val="0"/>
              </a:spcBef>
            </a:pPr>
            <a:r>
              <a:rPr lang="en-US" sz="5417">
                <a:solidFill>
                  <a:srgbClr val="000000"/>
                </a:solidFill>
                <a:latin typeface="Roboto"/>
                <a:ea typeface="Roboto"/>
                <a:cs typeface="Roboto"/>
                <a:sym typeface="Roboto"/>
              </a:rPr>
              <a:t>NỘI DUNG TRÌNH BÀY</a:t>
            </a:r>
          </a:p>
        </p:txBody>
      </p:sp>
      <p:sp>
        <p:nvSpPr>
          <p:cNvPr id="25" name="TextBox 25"/>
          <p:cNvSpPr txBox="1"/>
          <p:nvPr/>
        </p:nvSpPr>
        <p:spPr>
          <a:xfrm>
            <a:off x="2255240" y="4640152"/>
            <a:ext cx="13777521" cy="863145"/>
          </a:xfrm>
          <a:prstGeom prst="rect">
            <a:avLst/>
          </a:prstGeom>
        </p:spPr>
        <p:txBody>
          <a:bodyPr lIns="0" tIns="0" rIns="0" bIns="0" rtlCol="0" anchor="t">
            <a:spAutoFit/>
          </a:bodyPr>
          <a:lstStyle/>
          <a:p>
            <a:pPr algn="just">
              <a:lnSpc>
                <a:spcPts val="7025"/>
              </a:lnSpc>
            </a:pPr>
            <a:r>
              <a:rPr lang="en-US" sz="5017" b="1" spc="326">
                <a:solidFill>
                  <a:srgbClr val="000000"/>
                </a:solidFill>
                <a:latin typeface="Roboto Bold"/>
                <a:ea typeface="Roboto Bold"/>
                <a:cs typeface="Roboto Bold"/>
                <a:sym typeface="Roboto Bold"/>
              </a:rPr>
              <a:t>02: Những công nghệ được sử dụng </a:t>
            </a:r>
          </a:p>
        </p:txBody>
      </p:sp>
      <p:sp>
        <p:nvSpPr>
          <p:cNvPr id="26" name="TextBox 26"/>
          <p:cNvSpPr txBox="1"/>
          <p:nvPr/>
        </p:nvSpPr>
        <p:spPr>
          <a:xfrm>
            <a:off x="2255240" y="5754801"/>
            <a:ext cx="13777521" cy="863145"/>
          </a:xfrm>
          <a:prstGeom prst="rect">
            <a:avLst/>
          </a:prstGeom>
        </p:spPr>
        <p:txBody>
          <a:bodyPr lIns="0" tIns="0" rIns="0" bIns="0" rtlCol="0" anchor="t">
            <a:spAutoFit/>
          </a:bodyPr>
          <a:lstStyle/>
          <a:p>
            <a:pPr algn="just">
              <a:lnSpc>
                <a:spcPts val="7025"/>
              </a:lnSpc>
            </a:pPr>
            <a:r>
              <a:rPr lang="en-US" sz="5017" b="1" spc="326">
                <a:solidFill>
                  <a:srgbClr val="000000"/>
                </a:solidFill>
                <a:latin typeface="Roboto Bold"/>
                <a:ea typeface="Roboto Bold"/>
                <a:cs typeface="Roboto Bold"/>
                <a:sym typeface="Roboto Bold"/>
              </a:rPr>
              <a:t>03: Phân tích và thiết kế hệ thống</a:t>
            </a:r>
          </a:p>
        </p:txBody>
      </p:sp>
      <p:sp>
        <p:nvSpPr>
          <p:cNvPr id="27" name="TextBox 27"/>
          <p:cNvSpPr txBox="1"/>
          <p:nvPr/>
        </p:nvSpPr>
        <p:spPr>
          <a:xfrm>
            <a:off x="2255240" y="6865596"/>
            <a:ext cx="13777521" cy="863145"/>
          </a:xfrm>
          <a:prstGeom prst="rect">
            <a:avLst/>
          </a:prstGeom>
        </p:spPr>
        <p:txBody>
          <a:bodyPr lIns="0" tIns="0" rIns="0" bIns="0" rtlCol="0" anchor="t">
            <a:spAutoFit/>
          </a:bodyPr>
          <a:lstStyle/>
          <a:p>
            <a:pPr algn="just">
              <a:lnSpc>
                <a:spcPts val="7025"/>
              </a:lnSpc>
            </a:pPr>
            <a:r>
              <a:rPr lang="en-US" sz="5017" b="1" spc="326">
                <a:solidFill>
                  <a:srgbClr val="000000"/>
                </a:solidFill>
                <a:latin typeface="Roboto Bold"/>
                <a:ea typeface="Roboto Bold"/>
                <a:cs typeface="Roboto Bold"/>
                <a:sym typeface="Roboto Bold"/>
              </a:rPr>
              <a:t>04: Trình bày sản phẩm</a:t>
            </a:r>
          </a:p>
        </p:txBody>
      </p:sp>
      <p:sp>
        <p:nvSpPr>
          <p:cNvPr id="28" name="TextBox 28"/>
          <p:cNvSpPr txBox="1"/>
          <p:nvPr/>
        </p:nvSpPr>
        <p:spPr>
          <a:xfrm>
            <a:off x="2255240" y="7976391"/>
            <a:ext cx="13777521" cy="863145"/>
          </a:xfrm>
          <a:prstGeom prst="rect">
            <a:avLst/>
          </a:prstGeom>
        </p:spPr>
        <p:txBody>
          <a:bodyPr lIns="0" tIns="0" rIns="0" bIns="0" rtlCol="0" anchor="t">
            <a:spAutoFit/>
          </a:bodyPr>
          <a:lstStyle/>
          <a:p>
            <a:pPr algn="just">
              <a:lnSpc>
                <a:spcPts val="7025"/>
              </a:lnSpc>
            </a:pPr>
            <a:r>
              <a:rPr lang="en-US" sz="5017" b="1" spc="326">
                <a:solidFill>
                  <a:srgbClr val="000000"/>
                </a:solidFill>
                <a:latin typeface="Roboto Bold"/>
                <a:ea typeface="Roboto Bold"/>
                <a:cs typeface="Roboto Bold"/>
                <a:sym typeface="Roboto Bold"/>
              </a:rPr>
              <a:t>05: Tổng kết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rot="-5400000" flipH="1" flipV="1">
            <a:off x="-154704" y="-330097"/>
            <a:ext cx="18332969" cy="17445894"/>
          </a:xfrm>
          <a:custGeom>
            <a:avLst/>
            <a:gdLst/>
            <a:ahLst/>
            <a:cxnLst/>
            <a:rect l="l" t="t" r="r" b="b"/>
            <a:pathLst>
              <a:path w="18332969" h="17445894">
                <a:moveTo>
                  <a:pt x="18332969" y="17445894"/>
                </a:moveTo>
                <a:lnTo>
                  <a:pt x="0" y="17445894"/>
                </a:lnTo>
                <a:lnTo>
                  <a:pt x="0" y="0"/>
                </a:lnTo>
                <a:lnTo>
                  <a:pt x="18332969" y="0"/>
                </a:lnTo>
                <a:lnTo>
                  <a:pt x="18332969" y="17445894"/>
                </a:lnTo>
                <a:close/>
              </a:path>
            </a:pathLst>
          </a:custGeom>
          <a:blipFill>
            <a:blip r:embed="rId3"/>
            <a:stretch>
              <a:fillRect l="-21324" r="-21324"/>
            </a:stretch>
          </a:blipFill>
        </p:spPr>
      </p:sp>
      <p:grpSp>
        <p:nvGrpSpPr>
          <p:cNvPr id="4" name="Group 4"/>
          <p:cNvGrpSpPr>
            <a:grpSpLocks noChangeAspect="1"/>
          </p:cNvGrpSpPr>
          <p:nvPr/>
        </p:nvGrpSpPr>
        <p:grpSpPr>
          <a:xfrm rot="1287677">
            <a:off x="10243801" y="7892357"/>
            <a:ext cx="14435305" cy="9997786"/>
            <a:chOff x="0" y="0"/>
            <a:chExt cx="3429000" cy="2374900"/>
          </a:xfrm>
        </p:grpSpPr>
        <p:sp>
          <p:nvSpPr>
            <p:cNvPr id="5" name="Freeform 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53444" b="-53444"/>
              </a:stretch>
            </a:blipFill>
          </p:spPr>
        </p:sp>
        <p:sp>
          <p:nvSpPr>
            <p:cNvPr id="6" name="Freeform 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7" name="TextBox 7"/>
          <p:cNvSpPr txBox="1"/>
          <p:nvPr/>
        </p:nvSpPr>
        <p:spPr>
          <a:xfrm>
            <a:off x="1874384" y="2915920"/>
            <a:ext cx="14539231" cy="4217036"/>
          </a:xfrm>
          <a:prstGeom prst="rect">
            <a:avLst/>
          </a:prstGeom>
        </p:spPr>
        <p:txBody>
          <a:bodyPr lIns="0" tIns="0" rIns="0" bIns="0" rtlCol="0" anchor="t">
            <a:spAutoFit/>
          </a:bodyPr>
          <a:lstStyle/>
          <a:p>
            <a:pPr algn="ctr">
              <a:lnSpc>
                <a:spcPts val="16939"/>
              </a:lnSpc>
              <a:spcBef>
                <a:spcPct val="0"/>
              </a:spcBef>
            </a:pPr>
            <a:r>
              <a:rPr lang="en-US" sz="12099" b="1">
                <a:solidFill>
                  <a:srgbClr val="402B2B"/>
                </a:solidFill>
                <a:latin typeface="Roboto Bold"/>
                <a:ea typeface="Roboto Bold"/>
                <a:cs typeface="Roboto Bold"/>
                <a:sym typeface="Roboto Bold"/>
              </a:rPr>
              <a:t>KẾT THÚC BÀI THUYẾT TRÌNH</a:t>
            </a:r>
          </a:p>
        </p:txBody>
      </p:sp>
      <p:sp>
        <p:nvSpPr>
          <p:cNvPr id="8" name="Freeform 8"/>
          <p:cNvSpPr/>
          <p:nvPr/>
        </p:nvSpPr>
        <p:spPr>
          <a:xfrm rot="-7464855">
            <a:off x="10393984" y="9915735"/>
            <a:ext cx="4202724" cy="1586980"/>
          </a:xfrm>
          <a:custGeom>
            <a:avLst/>
            <a:gdLst/>
            <a:ahLst/>
            <a:cxnLst/>
            <a:rect l="l" t="t" r="r" b="b"/>
            <a:pathLst>
              <a:path w="4202724" h="1586980">
                <a:moveTo>
                  <a:pt x="0" y="0"/>
                </a:moveTo>
                <a:lnTo>
                  <a:pt x="4202724" y="0"/>
                </a:lnTo>
                <a:lnTo>
                  <a:pt x="4202724" y="1586980"/>
                </a:lnTo>
                <a:lnTo>
                  <a:pt x="0" y="1586980"/>
                </a:lnTo>
                <a:lnTo>
                  <a:pt x="0" y="0"/>
                </a:lnTo>
                <a:close/>
              </a:path>
            </a:pathLst>
          </a:custGeom>
          <a:blipFill>
            <a:blip r:embed="rId6">
              <a:alphaModFix amt="70000"/>
            </a:blip>
            <a:stretch>
              <a:fillRect l="-93644"/>
            </a:stretch>
          </a:blipFill>
        </p:spPr>
      </p:sp>
      <p:sp>
        <p:nvSpPr>
          <p:cNvPr id="9" name="Freeform 9"/>
          <p:cNvSpPr/>
          <p:nvPr/>
        </p:nvSpPr>
        <p:spPr>
          <a:xfrm rot="8944436">
            <a:off x="17586120" y="-5801"/>
            <a:ext cx="1403759" cy="3425788"/>
          </a:xfrm>
          <a:custGeom>
            <a:avLst/>
            <a:gdLst/>
            <a:ahLst/>
            <a:cxnLst/>
            <a:rect l="l" t="t" r="r" b="b"/>
            <a:pathLst>
              <a:path w="1403759" h="3425788">
                <a:moveTo>
                  <a:pt x="0" y="0"/>
                </a:moveTo>
                <a:lnTo>
                  <a:pt x="1403760" y="0"/>
                </a:lnTo>
                <a:lnTo>
                  <a:pt x="1403760" y="3425788"/>
                </a:lnTo>
                <a:lnTo>
                  <a:pt x="0" y="3425788"/>
                </a:lnTo>
                <a:lnTo>
                  <a:pt x="0" y="0"/>
                </a:lnTo>
                <a:close/>
              </a:path>
            </a:pathLst>
          </a:custGeom>
          <a:blipFill>
            <a:blip r:embed="rId7"/>
            <a:stretch>
              <a:fillRect/>
            </a:stretch>
          </a:blipFill>
        </p:spPr>
      </p:sp>
      <p:grpSp>
        <p:nvGrpSpPr>
          <p:cNvPr id="10" name="Group 10"/>
          <p:cNvGrpSpPr>
            <a:grpSpLocks noChangeAspect="1"/>
          </p:cNvGrpSpPr>
          <p:nvPr/>
        </p:nvGrpSpPr>
        <p:grpSpPr>
          <a:xfrm rot="-1733462">
            <a:off x="-8349041" y="-1868604"/>
            <a:ext cx="10325542" cy="7151394"/>
            <a:chOff x="0" y="0"/>
            <a:chExt cx="3429000" cy="2374900"/>
          </a:xfrm>
        </p:grpSpPr>
        <p:sp>
          <p:nvSpPr>
            <p:cNvPr id="11" name="Freeform 11"/>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8"/>
              <a:stretch>
                <a:fillRect t="-50618" b="-50618"/>
              </a:stretch>
            </a:blipFill>
          </p:spPr>
        </p:sp>
        <p:sp>
          <p:nvSpPr>
            <p:cNvPr id="12" name="Freeform 12"/>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13" name="Freeform 13"/>
          <p:cNvSpPr/>
          <p:nvPr/>
        </p:nvSpPr>
        <p:spPr>
          <a:xfrm rot="-6687178">
            <a:off x="-1262017" y="163622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9">
              <a:alphaModFix amt="88000"/>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7713192">
            <a:off x="-927703" y="7681559"/>
            <a:ext cx="9304676" cy="6444350"/>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60874" b="-60874"/>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p:nvPr/>
        </p:nvGrpSpPr>
        <p:grpSpPr>
          <a:xfrm>
            <a:off x="8092176" y="4880991"/>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2" name="Freeform 12"/>
          <p:cNvSpPr/>
          <p:nvPr/>
        </p:nvSpPr>
        <p:spPr>
          <a:xfrm rot="-6235443">
            <a:off x="14940987" y="1324862"/>
            <a:ext cx="2863369" cy="1881931"/>
          </a:xfrm>
          <a:custGeom>
            <a:avLst/>
            <a:gdLst/>
            <a:ahLst/>
            <a:cxnLst/>
            <a:rect l="l" t="t" r="r" b="b"/>
            <a:pathLst>
              <a:path w="2863369" h="1881931">
                <a:moveTo>
                  <a:pt x="0" y="0"/>
                </a:moveTo>
                <a:lnTo>
                  <a:pt x="2863368" y="0"/>
                </a:lnTo>
                <a:lnTo>
                  <a:pt x="2863368" y="1881932"/>
                </a:lnTo>
                <a:lnTo>
                  <a:pt x="0" y="1881932"/>
                </a:lnTo>
                <a:lnTo>
                  <a:pt x="0" y="0"/>
                </a:lnTo>
                <a:close/>
              </a:path>
            </a:pathLst>
          </a:custGeom>
          <a:blipFill>
            <a:blip r:embed="rId8"/>
            <a:stretch>
              <a:fillRect/>
            </a:stretch>
          </a:blipFill>
        </p:spPr>
      </p:sp>
      <p:grpSp>
        <p:nvGrpSpPr>
          <p:cNvPr id="13" name="Group 13"/>
          <p:cNvGrpSpPr/>
          <p:nvPr/>
        </p:nvGrpSpPr>
        <p:grpSpPr>
          <a:xfrm>
            <a:off x="668131" y="649783"/>
            <a:ext cx="6816073" cy="9859899"/>
            <a:chOff x="0" y="0"/>
            <a:chExt cx="9088097" cy="13146532"/>
          </a:xfrm>
        </p:grpSpPr>
        <p:sp>
          <p:nvSpPr>
            <p:cNvPr id="14" name="Freeform 14"/>
            <p:cNvSpPr/>
            <p:nvPr/>
          </p:nvSpPr>
          <p:spPr>
            <a:xfrm rot="-172039">
              <a:off x="521552" y="10732552"/>
              <a:ext cx="8400911" cy="2205239"/>
            </a:xfrm>
            <a:custGeom>
              <a:avLst/>
              <a:gdLst/>
              <a:ahLst/>
              <a:cxnLst/>
              <a:rect l="l" t="t" r="r" b="b"/>
              <a:pathLst>
                <a:path w="8400911" h="2205239">
                  <a:moveTo>
                    <a:pt x="0" y="0"/>
                  </a:moveTo>
                  <a:lnTo>
                    <a:pt x="8400911" y="0"/>
                  </a:lnTo>
                  <a:lnTo>
                    <a:pt x="8400911" y="2205239"/>
                  </a:lnTo>
                  <a:lnTo>
                    <a:pt x="0" y="2205239"/>
                  </a:lnTo>
                  <a:lnTo>
                    <a:pt x="0" y="0"/>
                  </a:lnTo>
                  <a:close/>
                </a:path>
              </a:pathLst>
            </a:custGeom>
            <a:blipFill>
              <a:blip r:embed="rId9"/>
              <a:stretch>
                <a:fillRect/>
              </a:stretch>
            </a:blipFill>
          </p:spPr>
        </p:sp>
        <p:grpSp>
          <p:nvGrpSpPr>
            <p:cNvPr id="15" name="Group 15"/>
            <p:cNvGrpSpPr>
              <a:grpSpLocks noChangeAspect="1"/>
            </p:cNvGrpSpPr>
            <p:nvPr/>
          </p:nvGrpSpPr>
          <p:grpSpPr>
            <a:xfrm rot="-173233">
              <a:off x="296755" y="206323"/>
              <a:ext cx="8494587" cy="11997020"/>
              <a:chOff x="0" y="0"/>
              <a:chExt cx="3267456" cy="4614672"/>
            </a:xfrm>
          </p:grpSpPr>
          <p:sp>
            <p:nvSpPr>
              <p:cNvPr id="16" name="Freeform 16"/>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10"/>
                <a:stretch>
                  <a:fillRect l="-4" r="-4"/>
                </a:stretch>
              </a:blipFill>
            </p:spPr>
          </p:sp>
          <p:sp>
            <p:nvSpPr>
              <p:cNvPr id="17" name="Freeform 17"/>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11"/>
                <a:stretch>
                  <a:fillRect l="-103235" t="-8552" r="-3539" b="-9913"/>
                </a:stretch>
              </a:blipFill>
            </p:spPr>
          </p:sp>
        </p:grpSp>
      </p:grpSp>
      <p:sp>
        <p:nvSpPr>
          <p:cNvPr id="18" name="Freeform 18"/>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2">
              <a:alphaModFix amt="88000"/>
            </a:blip>
            <a:stretch>
              <a:fillRect/>
            </a:stretch>
          </a:blipFill>
        </p:spPr>
      </p:sp>
      <p:sp>
        <p:nvSpPr>
          <p:cNvPr id="19" name="TextBox 19"/>
          <p:cNvSpPr txBox="1"/>
          <p:nvPr/>
        </p:nvSpPr>
        <p:spPr>
          <a:xfrm>
            <a:off x="8383419" y="5532107"/>
            <a:ext cx="7698009" cy="1433957"/>
          </a:xfrm>
          <a:prstGeom prst="rect">
            <a:avLst/>
          </a:prstGeom>
        </p:spPr>
        <p:txBody>
          <a:bodyPr lIns="0" tIns="0" rIns="0" bIns="0" rtlCol="0" anchor="t">
            <a:spAutoFit/>
          </a:bodyPr>
          <a:lstStyle/>
          <a:p>
            <a:pPr algn="l">
              <a:lnSpc>
                <a:spcPts val="5763"/>
              </a:lnSpc>
            </a:pPr>
            <a:r>
              <a:rPr lang="en-US" sz="4399" spc="-145">
                <a:solidFill>
                  <a:srgbClr val="000000"/>
                </a:solidFill>
                <a:latin typeface="Atkinson Hyperlegible"/>
                <a:ea typeface="Atkinson Hyperlegible"/>
                <a:cs typeface="Atkinson Hyperlegible"/>
                <a:sym typeface="Atkinson Hyperlegible"/>
              </a:rPr>
              <a:t>01. Lý do lựa chọn đề tài</a:t>
            </a:r>
          </a:p>
          <a:p>
            <a:pPr algn="l">
              <a:lnSpc>
                <a:spcPts val="5763"/>
              </a:lnSpc>
            </a:pPr>
            <a:r>
              <a:rPr lang="en-US" sz="4399" spc="-145">
                <a:solidFill>
                  <a:srgbClr val="000000"/>
                </a:solidFill>
                <a:latin typeface="Atkinson Hyperlegible"/>
                <a:ea typeface="Atkinson Hyperlegible"/>
                <a:cs typeface="Atkinson Hyperlegible"/>
                <a:sym typeface="Atkinson Hyperlegible"/>
              </a:rPr>
              <a:t>02. Phân tích bài toán</a:t>
            </a:r>
          </a:p>
        </p:txBody>
      </p:sp>
      <p:sp>
        <p:nvSpPr>
          <p:cNvPr id="20" name="TextBox 20"/>
          <p:cNvSpPr txBox="1"/>
          <p:nvPr/>
        </p:nvSpPr>
        <p:spPr>
          <a:xfrm>
            <a:off x="7922934" y="3445807"/>
            <a:ext cx="9707568" cy="1195886"/>
          </a:xfrm>
          <a:prstGeom prst="rect">
            <a:avLst/>
          </a:prstGeom>
        </p:spPr>
        <p:txBody>
          <a:bodyPr lIns="0" tIns="0" rIns="0" bIns="0" rtlCol="0" anchor="t">
            <a:spAutoFit/>
          </a:bodyPr>
          <a:lstStyle/>
          <a:p>
            <a:pPr algn="just">
              <a:lnSpc>
                <a:spcPts val="9685"/>
              </a:lnSpc>
            </a:pPr>
            <a:r>
              <a:rPr lang="en-US" sz="6917" b="1" spc="449">
                <a:solidFill>
                  <a:srgbClr val="000000"/>
                </a:solidFill>
                <a:latin typeface="Roboto Bold"/>
                <a:ea typeface="Roboto Bold"/>
                <a:cs typeface="Roboto Bold"/>
                <a:sym typeface="Roboto Bold"/>
              </a:rPr>
              <a:t>01: Tổng quan đề tài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7713192">
            <a:off x="-927703" y="7681559"/>
            <a:ext cx="9304676" cy="6444350"/>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60874" b="-60874"/>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p:nvPr/>
        </p:nvGrpSpPr>
        <p:grpSpPr>
          <a:xfrm>
            <a:off x="1154027" y="2265828"/>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2" name="Freeform 12"/>
          <p:cNvSpPr/>
          <p:nvPr/>
        </p:nvSpPr>
        <p:spPr>
          <a:xfrm rot="-6235443">
            <a:off x="14940987" y="1324862"/>
            <a:ext cx="2863369" cy="1881931"/>
          </a:xfrm>
          <a:custGeom>
            <a:avLst/>
            <a:gdLst/>
            <a:ahLst/>
            <a:cxnLst/>
            <a:rect l="l" t="t" r="r" b="b"/>
            <a:pathLst>
              <a:path w="2863369" h="1881931">
                <a:moveTo>
                  <a:pt x="0" y="0"/>
                </a:moveTo>
                <a:lnTo>
                  <a:pt x="2863368" y="0"/>
                </a:lnTo>
                <a:lnTo>
                  <a:pt x="2863368" y="1881932"/>
                </a:lnTo>
                <a:lnTo>
                  <a:pt x="0" y="1881932"/>
                </a:lnTo>
                <a:lnTo>
                  <a:pt x="0" y="0"/>
                </a:lnTo>
                <a:close/>
              </a:path>
            </a:pathLst>
          </a:custGeom>
          <a:blipFill>
            <a:blip r:embed="rId8"/>
            <a:stretch>
              <a:fillRect/>
            </a:stretch>
          </a:blipFill>
        </p:spPr>
      </p:sp>
      <p:sp>
        <p:nvSpPr>
          <p:cNvPr id="13" name="Freeform 13"/>
          <p:cNvSpPr/>
          <p:nvPr/>
        </p:nvSpPr>
        <p:spPr>
          <a:xfrm rot="-172039">
            <a:off x="-334744" y="8699197"/>
            <a:ext cx="6300683" cy="1653929"/>
          </a:xfrm>
          <a:custGeom>
            <a:avLst/>
            <a:gdLst/>
            <a:ahLst/>
            <a:cxnLst/>
            <a:rect l="l" t="t" r="r" b="b"/>
            <a:pathLst>
              <a:path w="6300683" h="1653929">
                <a:moveTo>
                  <a:pt x="0" y="0"/>
                </a:moveTo>
                <a:lnTo>
                  <a:pt x="6300683" y="0"/>
                </a:lnTo>
                <a:lnTo>
                  <a:pt x="6300683" y="1653929"/>
                </a:lnTo>
                <a:lnTo>
                  <a:pt x="0" y="1653929"/>
                </a:lnTo>
                <a:lnTo>
                  <a:pt x="0" y="0"/>
                </a:lnTo>
                <a:close/>
              </a:path>
            </a:pathLst>
          </a:custGeom>
          <a:blipFill>
            <a:blip r:embed="rId9"/>
            <a:stretch>
              <a:fillRect/>
            </a:stretch>
          </a:blipFill>
        </p:spPr>
      </p:sp>
      <p:sp>
        <p:nvSpPr>
          <p:cNvPr id="14" name="Freeform 14"/>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0">
              <a:alphaModFix amt="88000"/>
            </a:blip>
            <a:stretch>
              <a:fillRect/>
            </a:stretch>
          </a:blipFill>
        </p:spPr>
      </p:sp>
      <p:sp>
        <p:nvSpPr>
          <p:cNvPr id="15" name="TextBox 15"/>
          <p:cNvSpPr txBox="1"/>
          <p:nvPr/>
        </p:nvSpPr>
        <p:spPr>
          <a:xfrm>
            <a:off x="1028700" y="2629801"/>
            <a:ext cx="7698009" cy="938150"/>
          </a:xfrm>
          <a:prstGeom prst="rect">
            <a:avLst/>
          </a:prstGeom>
        </p:spPr>
        <p:txBody>
          <a:bodyPr lIns="0" tIns="0" rIns="0" bIns="0" rtlCol="0" anchor="t">
            <a:spAutoFit/>
          </a:bodyPr>
          <a:lstStyle/>
          <a:p>
            <a:pPr algn="l">
              <a:lnSpc>
                <a:spcPts val="7597"/>
              </a:lnSpc>
            </a:pPr>
            <a:r>
              <a:rPr lang="en-US" sz="5799" spc="-191">
                <a:solidFill>
                  <a:srgbClr val="000000"/>
                </a:solidFill>
                <a:latin typeface="Atkinson Hyperlegible"/>
                <a:ea typeface="Atkinson Hyperlegible"/>
                <a:cs typeface="Atkinson Hyperlegible"/>
                <a:sym typeface="Atkinson Hyperlegible"/>
              </a:rPr>
              <a:t>01. Lý do lựa chọn đề tài</a:t>
            </a:r>
          </a:p>
        </p:txBody>
      </p:sp>
      <p:sp>
        <p:nvSpPr>
          <p:cNvPr id="16" name="TextBox 16"/>
          <p:cNvSpPr txBox="1"/>
          <p:nvPr/>
        </p:nvSpPr>
        <p:spPr>
          <a:xfrm>
            <a:off x="1028700" y="876300"/>
            <a:ext cx="11438099" cy="1311457"/>
          </a:xfrm>
          <a:prstGeom prst="rect">
            <a:avLst/>
          </a:prstGeom>
        </p:spPr>
        <p:txBody>
          <a:bodyPr lIns="0" tIns="0" rIns="0" bIns="0" rtlCol="0" anchor="t">
            <a:spAutoFit/>
          </a:bodyPr>
          <a:lstStyle/>
          <a:p>
            <a:pPr algn="just">
              <a:lnSpc>
                <a:spcPts val="10664"/>
              </a:lnSpc>
            </a:pPr>
            <a:r>
              <a:rPr lang="en-US" sz="7617" b="1" spc="495">
                <a:solidFill>
                  <a:srgbClr val="402B2B"/>
                </a:solidFill>
                <a:latin typeface="Roboto Bold"/>
                <a:ea typeface="Roboto Bold"/>
                <a:cs typeface="Roboto Bold"/>
                <a:sym typeface="Roboto Bold"/>
              </a:rPr>
              <a:t>01: Tổng quan đề tài</a:t>
            </a:r>
          </a:p>
        </p:txBody>
      </p:sp>
      <p:sp>
        <p:nvSpPr>
          <p:cNvPr id="17" name="TextBox 17"/>
          <p:cNvSpPr txBox="1"/>
          <p:nvPr/>
        </p:nvSpPr>
        <p:spPr>
          <a:xfrm>
            <a:off x="1028700" y="4024748"/>
            <a:ext cx="16230600" cy="4781229"/>
          </a:xfrm>
          <a:prstGeom prst="rect">
            <a:avLst/>
          </a:prstGeom>
        </p:spPr>
        <p:txBody>
          <a:bodyPr lIns="0" tIns="0" rIns="0" bIns="0" rtlCol="0" anchor="t">
            <a:spAutoFit/>
          </a:bodyPr>
          <a:lstStyle/>
          <a:p>
            <a:pPr algn="just">
              <a:lnSpc>
                <a:spcPts val="6317"/>
              </a:lnSpc>
              <a:spcBef>
                <a:spcPct val="0"/>
              </a:spcBef>
            </a:pPr>
            <a:r>
              <a:rPr lang="en-US" sz="4512">
                <a:solidFill>
                  <a:srgbClr val="000000"/>
                </a:solidFill>
                <a:latin typeface="Roboto"/>
                <a:ea typeface="Roboto"/>
                <a:cs typeface="Roboto"/>
                <a:sym typeface="Roboto"/>
              </a:rPr>
              <a:t>Té ngã là nguyên nhân hàng đầu gây chấn thương nghiêm trọng ở người già và bệnh nhân. Việc giám sát thủ công gặp nhiều hạn chế, do đó, phát triển hệ thống phát hiện rơi ngã tự động bằng thị giác máy tính và trí tuệ nhân tạo là cần thiết. Đề tài mang ý nghĩa thực tiễn, góp phần bảo vệ sức khỏe và thúc đẩy ứng dụng công nghệ trong đời sống.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7713192">
            <a:off x="-2624746" y="9610495"/>
            <a:ext cx="9304676" cy="6444350"/>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60874" b="-60874"/>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9" name="Group 9"/>
          <p:cNvGrpSpPr/>
          <p:nvPr/>
        </p:nvGrpSpPr>
        <p:grpSpPr>
          <a:xfrm>
            <a:off x="1154027" y="2265828"/>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l="-53181"/>
              </a:stretch>
            </a:blipFill>
          </p:spPr>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2" name="Freeform 12"/>
          <p:cNvSpPr/>
          <p:nvPr/>
        </p:nvSpPr>
        <p:spPr>
          <a:xfrm rot="-6235443">
            <a:off x="14940987" y="1324862"/>
            <a:ext cx="2863369" cy="1881931"/>
          </a:xfrm>
          <a:custGeom>
            <a:avLst/>
            <a:gdLst/>
            <a:ahLst/>
            <a:cxnLst/>
            <a:rect l="l" t="t" r="r" b="b"/>
            <a:pathLst>
              <a:path w="2863369" h="1881931">
                <a:moveTo>
                  <a:pt x="0" y="0"/>
                </a:moveTo>
                <a:lnTo>
                  <a:pt x="2863368" y="0"/>
                </a:lnTo>
                <a:lnTo>
                  <a:pt x="2863368" y="1881932"/>
                </a:lnTo>
                <a:lnTo>
                  <a:pt x="0" y="1881932"/>
                </a:lnTo>
                <a:lnTo>
                  <a:pt x="0" y="0"/>
                </a:lnTo>
                <a:close/>
              </a:path>
            </a:pathLst>
          </a:custGeom>
          <a:blipFill>
            <a:blip r:embed="rId9"/>
            <a:stretch>
              <a:fillRect/>
            </a:stretch>
          </a:blipFill>
        </p:spPr>
      </p:sp>
      <p:sp>
        <p:nvSpPr>
          <p:cNvPr id="13" name="Freeform 13"/>
          <p:cNvSpPr/>
          <p:nvPr/>
        </p:nvSpPr>
        <p:spPr>
          <a:xfrm rot="-172039">
            <a:off x="-334744" y="8699197"/>
            <a:ext cx="6300683" cy="1653929"/>
          </a:xfrm>
          <a:custGeom>
            <a:avLst/>
            <a:gdLst/>
            <a:ahLst/>
            <a:cxnLst/>
            <a:rect l="l" t="t" r="r" b="b"/>
            <a:pathLst>
              <a:path w="6300683" h="1653929">
                <a:moveTo>
                  <a:pt x="0" y="0"/>
                </a:moveTo>
                <a:lnTo>
                  <a:pt x="6300683" y="0"/>
                </a:lnTo>
                <a:lnTo>
                  <a:pt x="6300683" y="1653929"/>
                </a:lnTo>
                <a:lnTo>
                  <a:pt x="0" y="1653929"/>
                </a:lnTo>
                <a:lnTo>
                  <a:pt x="0" y="0"/>
                </a:lnTo>
                <a:close/>
              </a:path>
            </a:pathLst>
          </a:custGeom>
          <a:blipFill>
            <a:blip r:embed="rId10"/>
            <a:stretch>
              <a:fillRect/>
            </a:stretch>
          </a:blipFill>
        </p:spPr>
      </p:sp>
      <p:sp>
        <p:nvSpPr>
          <p:cNvPr id="14" name="Freeform 14"/>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1">
              <a:alphaModFix amt="88000"/>
            </a:blip>
            <a:stretch>
              <a:fillRect/>
            </a:stretch>
          </a:blipFill>
        </p:spPr>
      </p:sp>
      <p:sp>
        <p:nvSpPr>
          <p:cNvPr id="15" name="Freeform 15"/>
          <p:cNvSpPr/>
          <p:nvPr/>
        </p:nvSpPr>
        <p:spPr>
          <a:xfrm>
            <a:off x="9559473" y="5327214"/>
            <a:ext cx="5814651" cy="3125850"/>
          </a:xfrm>
          <a:custGeom>
            <a:avLst/>
            <a:gdLst/>
            <a:ahLst/>
            <a:cxnLst/>
            <a:rect l="l" t="t" r="r" b="b"/>
            <a:pathLst>
              <a:path w="5814651" h="3125850">
                <a:moveTo>
                  <a:pt x="0" y="0"/>
                </a:moveTo>
                <a:lnTo>
                  <a:pt x="5814652" y="0"/>
                </a:lnTo>
                <a:lnTo>
                  <a:pt x="5814652" y="3125850"/>
                </a:lnTo>
                <a:lnTo>
                  <a:pt x="0" y="3125850"/>
                </a:lnTo>
                <a:lnTo>
                  <a:pt x="0" y="0"/>
                </a:lnTo>
                <a:close/>
              </a:path>
            </a:pathLst>
          </a:custGeom>
          <a:blipFill>
            <a:blip r:embed="rId12"/>
            <a:stretch>
              <a:fillRect/>
            </a:stretch>
          </a:blipFill>
        </p:spPr>
      </p:sp>
      <p:sp>
        <p:nvSpPr>
          <p:cNvPr id="16" name="Freeform 16"/>
          <p:cNvSpPr/>
          <p:nvPr/>
        </p:nvSpPr>
        <p:spPr>
          <a:xfrm>
            <a:off x="1028700" y="5327214"/>
            <a:ext cx="5930161" cy="4447621"/>
          </a:xfrm>
          <a:custGeom>
            <a:avLst/>
            <a:gdLst/>
            <a:ahLst/>
            <a:cxnLst/>
            <a:rect l="l" t="t" r="r" b="b"/>
            <a:pathLst>
              <a:path w="5930161" h="4447621">
                <a:moveTo>
                  <a:pt x="0" y="0"/>
                </a:moveTo>
                <a:lnTo>
                  <a:pt x="5930161" y="0"/>
                </a:lnTo>
                <a:lnTo>
                  <a:pt x="5930161" y="4447620"/>
                </a:lnTo>
                <a:lnTo>
                  <a:pt x="0" y="4447620"/>
                </a:lnTo>
                <a:lnTo>
                  <a:pt x="0" y="0"/>
                </a:lnTo>
                <a:close/>
              </a:path>
            </a:pathLst>
          </a:custGeom>
          <a:blipFill>
            <a:blip r:embed="rId13"/>
            <a:stretch>
              <a:fillRect/>
            </a:stretch>
          </a:blipFill>
        </p:spPr>
      </p:sp>
      <p:sp>
        <p:nvSpPr>
          <p:cNvPr id="17" name="TextBox 17"/>
          <p:cNvSpPr txBox="1"/>
          <p:nvPr/>
        </p:nvSpPr>
        <p:spPr>
          <a:xfrm>
            <a:off x="1028700" y="2629801"/>
            <a:ext cx="7698009" cy="938150"/>
          </a:xfrm>
          <a:prstGeom prst="rect">
            <a:avLst/>
          </a:prstGeom>
        </p:spPr>
        <p:txBody>
          <a:bodyPr lIns="0" tIns="0" rIns="0" bIns="0" rtlCol="0" anchor="t">
            <a:spAutoFit/>
          </a:bodyPr>
          <a:lstStyle/>
          <a:p>
            <a:pPr algn="l">
              <a:lnSpc>
                <a:spcPts val="7597"/>
              </a:lnSpc>
            </a:pPr>
            <a:r>
              <a:rPr lang="en-US" sz="5799" spc="-191">
                <a:solidFill>
                  <a:srgbClr val="000000"/>
                </a:solidFill>
                <a:latin typeface="Atkinson Hyperlegible"/>
                <a:ea typeface="Atkinson Hyperlegible"/>
                <a:cs typeface="Atkinson Hyperlegible"/>
                <a:sym typeface="Atkinson Hyperlegible"/>
              </a:rPr>
              <a:t>02. Phân tích bài toán</a:t>
            </a:r>
          </a:p>
        </p:txBody>
      </p:sp>
      <p:sp>
        <p:nvSpPr>
          <p:cNvPr id="18" name="TextBox 18"/>
          <p:cNvSpPr txBox="1"/>
          <p:nvPr/>
        </p:nvSpPr>
        <p:spPr>
          <a:xfrm>
            <a:off x="1028700" y="876300"/>
            <a:ext cx="11438099" cy="1311457"/>
          </a:xfrm>
          <a:prstGeom prst="rect">
            <a:avLst/>
          </a:prstGeom>
        </p:spPr>
        <p:txBody>
          <a:bodyPr lIns="0" tIns="0" rIns="0" bIns="0" rtlCol="0" anchor="t">
            <a:spAutoFit/>
          </a:bodyPr>
          <a:lstStyle/>
          <a:p>
            <a:pPr algn="just">
              <a:lnSpc>
                <a:spcPts val="10664"/>
              </a:lnSpc>
            </a:pPr>
            <a:r>
              <a:rPr lang="en-US" sz="7617" b="1" spc="495">
                <a:solidFill>
                  <a:srgbClr val="000000"/>
                </a:solidFill>
                <a:latin typeface="Roboto Bold"/>
                <a:ea typeface="Roboto Bold"/>
                <a:cs typeface="Roboto Bold"/>
                <a:sym typeface="Roboto Bold"/>
              </a:rPr>
              <a:t>01: Tổng quan đề tài</a:t>
            </a:r>
          </a:p>
        </p:txBody>
      </p:sp>
      <p:sp>
        <p:nvSpPr>
          <p:cNvPr id="19" name="TextBox 19"/>
          <p:cNvSpPr txBox="1"/>
          <p:nvPr/>
        </p:nvSpPr>
        <p:spPr>
          <a:xfrm>
            <a:off x="1028700" y="3987051"/>
            <a:ext cx="7698009" cy="1102038"/>
          </a:xfrm>
          <a:prstGeom prst="rect">
            <a:avLst/>
          </a:prstGeom>
        </p:spPr>
        <p:txBody>
          <a:bodyPr lIns="0" tIns="0" rIns="0" bIns="0" rtlCol="0" anchor="t">
            <a:spAutoFit/>
          </a:bodyPr>
          <a:lstStyle/>
          <a:p>
            <a:pPr algn="just">
              <a:lnSpc>
                <a:spcPts val="4357"/>
              </a:lnSpc>
              <a:spcBef>
                <a:spcPct val="0"/>
              </a:spcBef>
            </a:pPr>
            <a:r>
              <a:rPr lang="en-US" sz="3112">
                <a:solidFill>
                  <a:srgbClr val="000000"/>
                </a:solidFill>
                <a:latin typeface="Roboto"/>
                <a:ea typeface="Roboto"/>
                <a:cs typeface="Roboto"/>
                <a:sym typeface="Roboto"/>
              </a:rPr>
              <a:t>Dữ liệu đầu vào: Hình ảnh hoặc video thu được từ camera giám sát.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p:nvPr/>
        </p:nvGrpSpPr>
        <p:grpSpPr>
          <a:xfrm>
            <a:off x="1154027" y="1598030"/>
            <a:ext cx="8280496" cy="182207"/>
            <a:chOff x="0" y="0"/>
            <a:chExt cx="11040661" cy="242943"/>
          </a:xfrm>
        </p:grpSpPr>
        <p:sp>
          <p:nvSpPr>
            <p:cNvPr id="7" name="Freeform 7"/>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sp>
        <p:sp>
          <p:nvSpPr>
            <p:cNvPr id="8" name="Freeform 8"/>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9" name="Freeform 9"/>
          <p:cNvSpPr/>
          <p:nvPr/>
        </p:nvSpPr>
        <p:spPr>
          <a:xfrm rot="-6235443">
            <a:off x="14940987" y="1324862"/>
            <a:ext cx="2863369" cy="1881931"/>
          </a:xfrm>
          <a:custGeom>
            <a:avLst/>
            <a:gdLst/>
            <a:ahLst/>
            <a:cxnLst/>
            <a:rect l="l" t="t" r="r" b="b"/>
            <a:pathLst>
              <a:path w="2863369" h="1881931">
                <a:moveTo>
                  <a:pt x="0" y="0"/>
                </a:moveTo>
                <a:lnTo>
                  <a:pt x="2863368" y="0"/>
                </a:lnTo>
                <a:lnTo>
                  <a:pt x="2863368" y="1881932"/>
                </a:lnTo>
                <a:lnTo>
                  <a:pt x="0" y="1881932"/>
                </a:lnTo>
                <a:lnTo>
                  <a:pt x="0" y="0"/>
                </a:lnTo>
                <a:close/>
              </a:path>
            </a:pathLst>
          </a:custGeom>
          <a:blipFill>
            <a:blip r:embed="rId8"/>
            <a:stretch>
              <a:fillRect/>
            </a:stretch>
          </a:blipFill>
        </p:spPr>
      </p:sp>
      <p:sp>
        <p:nvSpPr>
          <p:cNvPr id="10" name="Freeform 10"/>
          <p:cNvSpPr/>
          <p:nvPr/>
        </p:nvSpPr>
        <p:spPr>
          <a:xfrm rot="-172039">
            <a:off x="-334744" y="8699197"/>
            <a:ext cx="6300683" cy="1653929"/>
          </a:xfrm>
          <a:custGeom>
            <a:avLst/>
            <a:gdLst/>
            <a:ahLst/>
            <a:cxnLst/>
            <a:rect l="l" t="t" r="r" b="b"/>
            <a:pathLst>
              <a:path w="6300683" h="1653929">
                <a:moveTo>
                  <a:pt x="0" y="0"/>
                </a:moveTo>
                <a:lnTo>
                  <a:pt x="6300683" y="0"/>
                </a:lnTo>
                <a:lnTo>
                  <a:pt x="6300683" y="1653929"/>
                </a:lnTo>
                <a:lnTo>
                  <a:pt x="0" y="1653929"/>
                </a:lnTo>
                <a:lnTo>
                  <a:pt x="0" y="0"/>
                </a:lnTo>
                <a:close/>
              </a:path>
            </a:pathLst>
          </a:custGeom>
          <a:blipFill>
            <a:blip r:embed="rId9"/>
            <a:stretch>
              <a:fillRect/>
            </a:stretch>
          </a:blipFill>
        </p:spPr>
      </p:sp>
      <p:sp>
        <p:nvSpPr>
          <p:cNvPr id="11" name="Freeform 11"/>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0">
              <a:alphaModFix amt="88000"/>
            </a:blip>
            <a:stretch>
              <a:fillRect/>
            </a:stretch>
          </a:blipFill>
        </p:spPr>
      </p:sp>
      <p:sp>
        <p:nvSpPr>
          <p:cNvPr id="12" name="Freeform 12"/>
          <p:cNvSpPr/>
          <p:nvPr/>
        </p:nvSpPr>
        <p:spPr>
          <a:xfrm>
            <a:off x="1028700" y="6436288"/>
            <a:ext cx="4119832" cy="3089874"/>
          </a:xfrm>
          <a:custGeom>
            <a:avLst/>
            <a:gdLst/>
            <a:ahLst/>
            <a:cxnLst/>
            <a:rect l="l" t="t" r="r" b="b"/>
            <a:pathLst>
              <a:path w="4119832" h="3089874">
                <a:moveTo>
                  <a:pt x="0" y="0"/>
                </a:moveTo>
                <a:lnTo>
                  <a:pt x="4119832" y="0"/>
                </a:lnTo>
                <a:lnTo>
                  <a:pt x="4119832" y="3089874"/>
                </a:lnTo>
                <a:lnTo>
                  <a:pt x="0" y="3089874"/>
                </a:lnTo>
                <a:lnTo>
                  <a:pt x="0" y="0"/>
                </a:lnTo>
                <a:close/>
              </a:path>
            </a:pathLst>
          </a:custGeom>
          <a:blipFill>
            <a:blip r:embed="rId11"/>
            <a:stretch>
              <a:fillRect/>
            </a:stretch>
          </a:blipFill>
        </p:spPr>
      </p:sp>
      <p:sp>
        <p:nvSpPr>
          <p:cNvPr id="13" name="Freeform 13"/>
          <p:cNvSpPr/>
          <p:nvPr/>
        </p:nvSpPr>
        <p:spPr>
          <a:xfrm>
            <a:off x="6780593" y="6436288"/>
            <a:ext cx="4119832" cy="3089874"/>
          </a:xfrm>
          <a:custGeom>
            <a:avLst/>
            <a:gdLst/>
            <a:ahLst/>
            <a:cxnLst/>
            <a:rect l="l" t="t" r="r" b="b"/>
            <a:pathLst>
              <a:path w="4119832" h="3089874">
                <a:moveTo>
                  <a:pt x="0" y="0"/>
                </a:moveTo>
                <a:lnTo>
                  <a:pt x="4119832" y="0"/>
                </a:lnTo>
                <a:lnTo>
                  <a:pt x="4119832" y="3089874"/>
                </a:lnTo>
                <a:lnTo>
                  <a:pt x="0" y="3089874"/>
                </a:lnTo>
                <a:lnTo>
                  <a:pt x="0" y="0"/>
                </a:lnTo>
                <a:close/>
              </a:path>
            </a:pathLst>
          </a:custGeom>
          <a:blipFill>
            <a:blip r:embed="rId12"/>
            <a:stretch>
              <a:fillRect/>
            </a:stretch>
          </a:blipFill>
        </p:spPr>
      </p:sp>
      <p:sp>
        <p:nvSpPr>
          <p:cNvPr id="14" name="Freeform 14"/>
          <p:cNvSpPr/>
          <p:nvPr/>
        </p:nvSpPr>
        <p:spPr>
          <a:xfrm>
            <a:off x="12903593" y="6436288"/>
            <a:ext cx="4119832" cy="3089874"/>
          </a:xfrm>
          <a:custGeom>
            <a:avLst/>
            <a:gdLst/>
            <a:ahLst/>
            <a:cxnLst/>
            <a:rect l="l" t="t" r="r" b="b"/>
            <a:pathLst>
              <a:path w="4119832" h="3089874">
                <a:moveTo>
                  <a:pt x="0" y="0"/>
                </a:moveTo>
                <a:lnTo>
                  <a:pt x="4119832" y="0"/>
                </a:lnTo>
                <a:lnTo>
                  <a:pt x="4119832" y="3089874"/>
                </a:lnTo>
                <a:lnTo>
                  <a:pt x="0" y="3089874"/>
                </a:lnTo>
                <a:lnTo>
                  <a:pt x="0" y="0"/>
                </a:lnTo>
                <a:close/>
              </a:path>
            </a:pathLst>
          </a:custGeom>
          <a:blipFill>
            <a:blip r:embed="rId13"/>
            <a:stretch>
              <a:fillRect/>
            </a:stretch>
          </a:blipFill>
        </p:spPr>
      </p:sp>
      <p:sp>
        <p:nvSpPr>
          <p:cNvPr id="15" name="TextBox 15"/>
          <p:cNvSpPr txBox="1"/>
          <p:nvPr/>
        </p:nvSpPr>
        <p:spPr>
          <a:xfrm>
            <a:off x="1028700" y="1962003"/>
            <a:ext cx="7698009" cy="938150"/>
          </a:xfrm>
          <a:prstGeom prst="rect">
            <a:avLst/>
          </a:prstGeom>
        </p:spPr>
        <p:txBody>
          <a:bodyPr lIns="0" tIns="0" rIns="0" bIns="0" rtlCol="0" anchor="t">
            <a:spAutoFit/>
          </a:bodyPr>
          <a:lstStyle/>
          <a:p>
            <a:pPr algn="l">
              <a:lnSpc>
                <a:spcPts val="7597"/>
              </a:lnSpc>
            </a:pPr>
            <a:r>
              <a:rPr lang="en-US" sz="5799" spc="-191">
                <a:solidFill>
                  <a:srgbClr val="000000"/>
                </a:solidFill>
                <a:latin typeface="Atkinson Hyperlegible"/>
                <a:ea typeface="Atkinson Hyperlegible"/>
                <a:cs typeface="Atkinson Hyperlegible"/>
                <a:sym typeface="Atkinson Hyperlegible"/>
              </a:rPr>
              <a:t>02. Phân tích bài toán</a:t>
            </a:r>
          </a:p>
        </p:txBody>
      </p:sp>
      <p:sp>
        <p:nvSpPr>
          <p:cNvPr id="16" name="TextBox 16"/>
          <p:cNvSpPr txBox="1"/>
          <p:nvPr/>
        </p:nvSpPr>
        <p:spPr>
          <a:xfrm>
            <a:off x="1028700" y="208502"/>
            <a:ext cx="11438099" cy="1311457"/>
          </a:xfrm>
          <a:prstGeom prst="rect">
            <a:avLst/>
          </a:prstGeom>
        </p:spPr>
        <p:txBody>
          <a:bodyPr lIns="0" tIns="0" rIns="0" bIns="0" rtlCol="0" anchor="t">
            <a:spAutoFit/>
          </a:bodyPr>
          <a:lstStyle/>
          <a:p>
            <a:pPr algn="just">
              <a:lnSpc>
                <a:spcPts val="10664"/>
              </a:lnSpc>
            </a:pPr>
            <a:r>
              <a:rPr lang="en-US" sz="7617" b="1" spc="495">
                <a:solidFill>
                  <a:srgbClr val="000000"/>
                </a:solidFill>
                <a:latin typeface="Roboto Bold"/>
                <a:ea typeface="Roboto Bold"/>
                <a:cs typeface="Roboto Bold"/>
                <a:sym typeface="Roboto Bold"/>
              </a:rPr>
              <a:t>01: Tổng quan đề tài</a:t>
            </a:r>
          </a:p>
        </p:txBody>
      </p:sp>
      <p:sp>
        <p:nvSpPr>
          <p:cNvPr id="17" name="TextBox 17"/>
          <p:cNvSpPr txBox="1"/>
          <p:nvPr/>
        </p:nvSpPr>
        <p:spPr>
          <a:xfrm>
            <a:off x="1028700" y="3071603"/>
            <a:ext cx="15623618" cy="3266261"/>
          </a:xfrm>
          <a:prstGeom prst="rect">
            <a:avLst/>
          </a:prstGeom>
        </p:spPr>
        <p:txBody>
          <a:bodyPr lIns="0" tIns="0" rIns="0" bIns="0" rtlCol="0" anchor="t">
            <a:spAutoFit/>
          </a:bodyPr>
          <a:lstStyle/>
          <a:p>
            <a:pPr algn="just">
              <a:lnSpc>
                <a:spcPts val="3719"/>
              </a:lnSpc>
            </a:pPr>
            <a:r>
              <a:rPr lang="en-US" sz="2657">
                <a:solidFill>
                  <a:srgbClr val="000000"/>
                </a:solidFill>
                <a:latin typeface="Roboto"/>
                <a:ea typeface="Roboto"/>
                <a:cs typeface="Roboto"/>
                <a:sym typeface="Roboto"/>
              </a:rPr>
              <a:t>Mỗi khung hình được chuyển sang ảnh xám để đơn giản hóa xử lý và loại bỏ thông tin dư thừa.</a:t>
            </a:r>
          </a:p>
          <a:p>
            <a:pPr algn="just">
              <a:lnSpc>
                <a:spcPts val="3719"/>
              </a:lnSpc>
            </a:pPr>
            <a:endParaRPr lang="en-US" sz="2657">
              <a:solidFill>
                <a:srgbClr val="000000"/>
              </a:solidFill>
              <a:latin typeface="Roboto"/>
              <a:ea typeface="Roboto"/>
              <a:cs typeface="Roboto"/>
              <a:sym typeface="Roboto"/>
            </a:endParaRPr>
          </a:p>
          <a:p>
            <a:pPr algn="just">
              <a:lnSpc>
                <a:spcPts val="3719"/>
              </a:lnSpc>
            </a:pPr>
            <a:r>
              <a:rPr lang="en-US" sz="2657">
                <a:solidFill>
                  <a:srgbClr val="000000"/>
                </a:solidFill>
                <a:latin typeface="Roboto"/>
                <a:ea typeface="Roboto"/>
                <a:cs typeface="Roboto"/>
                <a:sym typeface="Roboto"/>
              </a:rPr>
              <a:t>Tiếp đó, áp dụng trừ nền bằng cv2.createBackgroundSubtractorMOG2 để tách đối tượng chuyển động khỏi nền. Kết quả được làm mượt bằng cv2.blur và cv2.</a:t>
            </a:r>
          </a:p>
          <a:p>
            <a:pPr algn="just">
              <a:lnSpc>
                <a:spcPts val="3719"/>
              </a:lnSpc>
            </a:pPr>
            <a:endParaRPr lang="en-US" sz="2657">
              <a:solidFill>
                <a:srgbClr val="000000"/>
              </a:solidFill>
              <a:latin typeface="Roboto"/>
              <a:ea typeface="Roboto"/>
              <a:cs typeface="Roboto"/>
              <a:sym typeface="Roboto"/>
            </a:endParaRPr>
          </a:p>
          <a:p>
            <a:pPr algn="just">
              <a:lnSpc>
                <a:spcPts val="3719"/>
              </a:lnSpc>
              <a:spcBef>
                <a:spcPct val="0"/>
              </a:spcBef>
            </a:pPr>
            <a:r>
              <a:rPr lang="en-US" sz="2657">
                <a:solidFill>
                  <a:srgbClr val="000000"/>
                </a:solidFill>
                <a:latin typeface="Roboto"/>
                <a:ea typeface="Roboto"/>
                <a:cs typeface="Roboto"/>
                <a:sym typeface="Roboto"/>
              </a:rPr>
              <a:t>GaussianBlur nhằm giảm nhiễu và xác định rõ đường viền đối tượng. Các bước này giúp nâng cao độ chính xác và giảm lỗi trong phát hiện rơi ngã.</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p:nvPr/>
        </p:nvGrpSpPr>
        <p:grpSpPr>
          <a:xfrm>
            <a:off x="1154027" y="1727642"/>
            <a:ext cx="8280496" cy="182207"/>
            <a:chOff x="0" y="0"/>
            <a:chExt cx="11040661" cy="242943"/>
          </a:xfrm>
        </p:grpSpPr>
        <p:sp>
          <p:nvSpPr>
            <p:cNvPr id="7" name="Freeform 7"/>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sp>
        <p:sp>
          <p:nvSpPr>
            <p:cNvPr id="8" name="Freeform 8"/>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9" name="Freeform 9"/>
          <p:cNvSpPr/>
          <p:nvPr/>
        </p:nvSpPr>
        <p:spPr>
          <a:xfrm rot="-6235443">
            <a:off x="14940987" y="1324862"/>
            <a:ext cx="2863369" cy="1881931"/>
          </a:xfrm>
          <a:custGeom>
            <a:avLst/>
            <a:gdLst/>
            <a:ahLst/>
            <a:cxnLst/>
            <a:rect l="l" t="t" r="r" b="b"/>
            <a:pathLst>
              <a:path w="2863369" h="1881931">
                <a:moveTo>
                  <a:pt x="0" y="0"/>
                </a:moveTo>
                <a:lnTo>
                  <a:pt x="2863368" y="0"/>
                </a:lnTo>
                <a:lnTo>
                  <a:pt x="2863368" y="1881932"/>
                </a:lnTo>
                <a:lnTo>
                  <a:pt x="0" y="1881932"/>
                </a:lnTo>
                <a:lnTo>
                  <a:pt x="0" y="0"/>
                </a:lnTo>
                <a:close/>
              </a:path>
            </a:pathLst>
          </a:custGeom>
          <a:blipFill>
            <a:blip r:embed="rId8"/>
            <a:stretch>
              <a:fillRect/>
            </a:stretch>
          </a:blipFill>
        </p:spPr>
      </p:sp>
      <p:sp>
        <p:nvSpPr>
          <p:cNvPr id="10" name="Freeform 10"/>
          <p:cNvSpPr/>
          <p:nvPr/>
        </p:nvSpPr>
        <p:spPr>
          <a:xfrm rot="-172039">
            <a:off x="-334744" y="8699197"/>
            <a:ext cx="6300683" cy="1653929"/>
          </a:xfrm>
          <a:custGeom>
            <a:avLst/>
            <a:gdLst/>
            <a:ahLst/>
            <a:cxnLst/>
            <a:rect l="l" t="t" r="r" b="b"/>
            <a:pathLst>
              <a:path w="6300683" h="1653929">
                <a:moveTo>
                  <a:pt x="0" y="0"/>
                </a:moveTo>
                <a:lnTo>
                  <a:pt x="6300683" y="0"/>
                </a:lnTo>
                <a:lnTo>
                  <a:pt x="6300683" y="1653929"/>
                </a:lnTo>
                <a:lnTo>
                  <a:pt x="0" y="1653929"/>
                </a:lnTo>
                <a:lnTo>
                  <a:pt x="0" y="0"/>
                </a:lnTo>
                <a:close/>
              </a:path>
            </a:pathLst>
          </a:custGeom>
          <a:blipFill>
            <a:blip r:embed="rId9"/>
            <a:stretch>
              <a:fillRect/>
            </a:stretch>
          </a:blipFill>
        </p:spPr>
      </p:sp>
      <p:sp>
        <p:nvSpPr>
          <p:cNvPr id="11" name="Freeform 11"/>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0">
              <a:alphaModFix amt="88000"/>
            </a:blip>
            <a:stretch>
              <a:fillRect/>
            </a:stretch>
          </a:blipFill>
        </p:spPr>
      </p:sp>
      <p:sp>
        <p:nvSpPr>
          <p:cNvPr id="12" name="Freeform 12"/>
          <p:cNvSpPr/>
          <p:nvPr/>
        </p:nvSpPr>
        <p:spPr>
          <a:xfrm>
            <a:off x="1154027" y="5861844"/>
            <a:ext cx="7027775" cy="3891630"/>
          </a:xfrm>
          <a:custGeom>
            <a:avLst/>
            <a:gdLst/>
            <a:ahLst/>
            <a:cxnLst/>
            <a:rect l="l" t="t" r="r" b="b"/>
            <a:pathLst>
              <a:path w="7027775" h="3891630">
                <a:moveTo>
                  <a:pt x="0" y="0"/>
                </a:moveTo>
                <a:lnTo>
                  <a:pt x="7027775" y="0"/>
                </a:lnTo>
                <a:lnTo>
                  <a:pt x="7027775" y="3891631"/>
                </a:lnTo>
                <a:lnTo>
                  <a:pt x="0" y="3891631"/>
                </a:lnTo>
                <a:lnTo>
                  <a:pt x="0" y="0"/>
                </a:lnTo>
                <a:close/>
              </a:path>
            </a:pathLst>
          </a:custGeom>
          <a:blipFill>
            <a:blip r:embed="rId11"/>
            <a:stretch>
              <a:fillRect/>
            </a:stretch>
          </a:blipFill>
        </p:spPr>
      </p:sp>
      <p:sp>
        <p:nvSpPr>
          <p:cNvPr id="13" name="Freeform 13"/>
          <p:cNvSpPr/>
          <p:nvPr/>
        </p:nvSpPr>
        <p:spPr>
          <a:xfrm>
            <a:off x="5571196" y="4634739"/>
            <a:ext cx="2103133" cy="1183013"/>
          </a:xfrm>
          <a:custGeom>
            <a:avLst/>
            <a:gdLst/>
            <a:ahLst/>
            <a:cxnLst/>
            <a:rect l="l" t="t" r="r" b="b"/>
            <a:pathLst>
              <a:path w="2103133" h="1183013">
                <a:moveTo>
                  <a:pt x="0" y="0"/>
                </a:moveTo>
                <a:lnTo>
                  <a:pt x="2103134" y="0"/>
                </a:lnTo>
                <a:lnTo>
                  <a:pt x="2103134" y="1183012"/>
                </a:lnTo>
                <a:lnTo>
                  <a:pt x="0" y="1183012"/>
                </a:lnTo>
                <a:lnTo>
                  <a:pt x="0" y="0"/>
                </a:lnTo>
                <a:close/>
              </a:path>
            </a:pathLst>
          </a:custGeom>
          <a:blipFill>
            <a:blip r:embed="rId12"/>
            <a:stretch>
              <a:fillRect/>
            </a:stretch>
          </a:blipFill>
        </p:spPr>
      </p:sp>
      <p:sp>
        <p:nvSpPr>
          <p:cNvPr id="14" name="Freeform 14"/>
          <p:cNvSpPr/>
          <p:nvPr/>
        </p:nvSpPr>
        <p:spPr>
          <a:xfrm>
            <a:off x="12253466" y="5861844"/>
            <a:ext cx="4657197" cy="3891630"/>
          </a:xfrm>
          <a:custGeom>
            <a:avLst/>
            <a:gdLst/>
            <a:ahLst/>
            <a:cxnLst/>
            <a:rect l="l" t="t" r="r" b="b"/>
            <a:pathLst>
              <a:path w="4657197" h="3891630">
                <a:moveTo>
                  <a:pt x="0" y="0"/>
                </a:moveTo>
                <a:lnTo>
                  <a:pt x="4657197" y="0"/>
                </a:lnTo>
                <a:lnTo>
                  <a:pt x="4657197" y="3891631"/>
                </a:lnTo>
                <a:lnTo>
                  <a:pt x="0" y="3891631"/>
                </a:lnTo>
                <a:lnTo>
                  <a:pt x="0" y="0"/>
                </a:lnTo>
                <a:close/>
              </a:path>
            </a:pathLst>
          </a:custGeom>
          <a:blipFill>
            <a:blip r:embed="rId13"/>
            <a:stretch>
              <a:fillRect/>
            </a:stretch>
          </a:blipFill>
        </p:spPr>
      </p:sp>
      <p:sp>
        <p:nvSpPr>
          <p:cNvPr id="15" name="Freeform 15"/>
          <p:cNvSpPr/>
          <p:nvPr/>
        </p:nvSpPr>
        <p:spPr>
          <a:xfrm>
            <a:off x="1502107" y="4909506"/>
            <a:ext cx="1453049" cy="939602"/>
          </a:xfrm>
          <a:custGeom>
            <a:avLst/>
            <a:gdLst/>
            <a:ahLst/>
            <a:cxnLst/>
            <a:rect l="l" t="t" r="r" b="b"/>
            <a:pathLst>
              <a:path w="1453049" h="939602">
                <a:moveTo>
                  <a:pt x="0" y="0"/>
                </a:moveTo>
                <a:lnTo>
                  <a:pt x="1453048" y="0"/>
                </a:lnTo>
                <a:lnTo>
                  <a:pt x="1453048" y="939603"/>
                </a:lnTo>
                <a:lnTo>
                  <a:pt x="0" y="93960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TextBox 16"/>
          <p:cNvSpPr txBox="1"/>
          <p:nvPr/>
        </p:nvSpPr>
        <p:spPr>
          <a:xfrm>
            <a:off x="1028700" y="2091615"/>
            <a:ext cx="7698009" cy="938150"/>
          </a:xfrm>
          <a:prstGeom prst="rect">
            <a:avLst/>
          </a:prstGeom>
        </p:spPr>
        <p:txBody>
          <a:bodyPr lIns="0" tIns="0" rIns="0" bIns="0" rtlCol="0" anchor="t">
            <a:spAutoFit/>
          </a:bodyPr>
          <a:lstStyle/>
          <a:p>
            <a:pPr algn="l">
              <a:lnSpc>
                <a:spcPts val="7597"/>
              </a:lnSpc>
            </a:pPr>
            <a:r>
              <a:rPr lang="en-US" sz="5799" spc="-191">
                <a:solidFill>
                  <a:srgbClr val="000000"/>
                </a:solidFill>
                <a:latin typeface="Atkinson Hyperlegible"/>
                <a:ea typeface="Atkinson Hyperlegible"/>
                <a:cs typeface="Atkinson Hyperlegible"/>
                <a:sym typeface="Atkinson Hyperlegible"/>
              </a:rPr>
              <a:t>02. Phân tích bài toán</a:t>
            </a:r>
          </a:p>
        </p:txBody>
      </p:sp>
      <p:sp>
        <p:nvSpPr>
          <p:cNvPr id="17" name="TextBox 17"/>
          <p:cNvSpPr txBox="1"/>
          <p:nvPr/>
        </p:nvSpPr>
        <p:spPr>
          <a:xfrm>
            <a:off x="1028700" y="338114"/>
            <a:ext cx="11438099" cy="1311457"/>
          </a:xfrm>
          <a:prstGeom prst="rect">
            <a:avLst/>
          </a:prstGeom>
        </p:spPr>
        <p:txBody>
          <a:bodyPr lIns="0" tIns="0" rIns="0" bIns="0" rtlCol="0" anchor="t">
            <a:spAutoFit/>
          </a:bodyPr>
          <a:lstStyle/>
          <a:p>
            <a:pPr algn="just">
              <a:lnSpc>
                <a:spcPts val="10664"/>
              </a:lnSpc>
            </a:pPr>
            <a:r>
              <a:rPr lang="en-US" sz="7617" b="1" spc="495">
                <a:solidFill>
                  <a:srgbClr val="000000"/>
                </a:solidFill>
                <a:latin typeface="Roboto Bold"/>
                <a:ea typeface="Roboto Bold"/>
                <a:cs typeface="Roboto Bold"/>
                <a:sym typeface="Roboto Bold"/>
              </a:rPr>
              <a:t>01: Tổng quan đề tài</a:t>
            </a:r>
          </a:p>
        </p:txBody>
      </p:sp>
      <p:sp>
        <p:nvSpPr>
          <p:cNvPr id="18" name="TextBox 18"/>
          <p:cNvSpPr txBox="1"/>
          <p:nvPr/>
        </p:nvSpPr>
        <p:spPr>
          <a:xfrm>
            <a:off x="1028700" y="3191689"/>
            <a:ext cx="16230600" cy="1102038"/>
          </a:xfrm>
          <a:prstGeom prst="rect">
            <a:avLst/>
          </a:prstGeom>
        </p:spPr>
        <p:txBody>
          <a:bodyPr lIns="0" tIns="0" rIns="0" bIns="0" rtlCol="0" anchor="t">
            <a:spAutoFit/>
          </a:bodyPr>
          <a:lstStyle/>
          <a:p>
            <a:pPr algn="just">
              <a:lnSpc>
                <a:spcPts val="4357"/>
              </a:lnSpc>
              <a:spcBef>
                <a:spcPct val="0"/>
              </a:spcBef>
            </a:pPr>
            <a:r>
              <a:rPr lang="en-US" sz="3112">
                <a:solidFill>
                  <a:srgbClr val="000000"/>
                </a:solidFill>
                <a:latin typeface="Roboto"/>
                <a:ea typeface="Roboto"/>
                <a:cs typeface="Roboto"/>
                <a:sym typeface="Roboto"/>
              </a:rPr>
              <a:t>Khi hệ thống phát hiện một đối tượng có dấu hiệu rơi ngã, nó sẽ tự động kích hoạt cơ chế tự động gửi cảnh báo tới gmail đã thiết lập </a:t>
            </a:r>
          </a:p>
        </p:txBody>
      </p:sp>
      <p:sp>
        <p:nvSpPr>
          <p:cNvPr id="19" name="TextBox 19"/>
          <p:cNvSpPr txBox="1"/>
          <p:nvPr/>
        </p:nvSpPr>
        <p:spPr>
          <a:xfrm>
            <a:off x="2815597" y="5067300"/>
            <a:ext cx="2949401" cy="549588"/>
          </a:xfrm>
          <a:prstGeom prst="rect">
            <a:avLst/>
          </a:prstGeom>
        </p:spPr>
        <p:txBody>
          <a:bodyPr lIns="0" tIns="0" rIns="0" bIns="0" rtlCol="0" anchor="t">
            <a:spAutoFit/>
          </a:bodyPr>
          <a:lstStyle/>
          <a:p>
            <a:pPr algn="ctr">
              <a:lnSpc>
                <a:spcPts val="4357"/>
              </a:lnSpc>
              <a:spcBef>
                <a:spcPct val="0"/>
              </a:spcBef>
            </a:pPr>
            <a:r>
              <a:rPr lang="en-US" sz="3112">
                <a:solidFill>
                  <a:srgbClr val="000000"/>
                </a:solidFill>
                <a:latin typeface="Roboto"/>
                <a:ea typeface="Roboto"/>
                <a:cs typeface="Roboto"/>
                <a:sym typeface="Roboto"/>
              </a:rPr>
              <a:t>Phát hiện ngã</a:t>
            </a:r>
          </a:p>
        </p:txBody>
      </p:sp>
      <p:sp>
        <p:nvSpPr>
          <p:cNvPr id="20" name="TextBox 20"/>
          <p:cNvSpPr txBox="1"/>
          <p:nvPr/>
        </p:nvSpPr>
        <p:spPr>
          <a:xfrm>
            <a:off x="12264113" y="5067300"/>
            <a:ext cx="4635903" cy="549588"/>
          </a:xfrm>
          <a:prstGeom prst="rect">
            <a:avLst/>
          </a:prstGeom>
        </p:spPr>
        <p:txBody>
          <a:bodyPr lIns="0" tIns="0" rIns="0" bIns="0" rtlCol="0" anchor="t">
            <a:spAutoFit/>
          </a:bodyPr>
          <a:lstStyle/>
          <a:p>
            <a:pPr algn="ctr">
              <a:lnSpc>
                <a:spcPts val="4357"/>
              </a:lnSpc>
              <a:spcBef>
                <a:spcPct val="0"/>
              </a:spcBef>
            </a:pPr>
            <a:r>
              <a:rPr lang="en-US" sz="3112">
                <a:solidFill>
                  <a:srgbClr val="000000"/>
                </a:solidFill>
                <a:latin typeface="Roboto"/>
                <a:ea typeface="Roboto"/>
                <a:cs typeface="Roboto"/>
                <a:sym typeface="Roboto"/>
              </a:rPr>
              <a:t>nhận thông báo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p:nvPr/>
        </p:nvGrpSpPr>
        <p:grpSpPr>
          <a:xfrm>
            <a:off x="1154027" y="1727642"/>
            <a:ext cx="8280496" cy="182207"/>
            <a:chOff x="0" y="0"/>
            <a:chExt cx="11040661" cy="242943"/>
          </a:xfrm>
        </p:grpSpPr>
        <p:sp>
          <p:nvSpPr>
            <p:cNvPr id="7" name="Freeform 7"/>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sp>
        <p:sp>
          <p:nvSpPr>
            <p:cNvPr id="8" name="Freeform 8"/>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9" name="Freeform 9"/>
          <p:cNvSpPr/>
          <p:nvPr/>
        </p:nvSpPr>
        <p:spPr>
          <a:xfrm rot="-6235443">
            <a:off x="14940987" y="1324862"/>
            <a:ext cx="2863369" cy="1881931"/>
          </a:xfrm>
          <a:custGeom>
            <a:avLst/>
            <a:gdLst/>
            <a:ahLst/>
            <a:cxnLst/>
            <a:rect l="l" t="t" r="r" b="b"/>
            <a:pathLst>
              <a:path w="2863369" h="1881931">
                <a:moveTo>
                  <a:pt x="0" y="0"/>
                </a:moveTo>
                <a:lnTo>
                  <a:pt x="2863368" y="0"/>
                </a:lnTo>
                <a:lnTo>
                  <a:pt x="2863368" y="1881932"/>
                </a:lnTo>
                <a:lnTo>
                  <a:pt x="0" y="1881932"/>
                </a:lnTo>
                <a:lnTo>
                  <a:pt x="0" y="0"/>
                </a:lnTo>
                <a:close/>
              </a:path>
            </a:pathLst>
          </a:custGeom>
          <a:blipFill>
            <a:blip r:embed="rId8"/>
            <a:stretch>
              <a:fillRect/>
            </a:stretch>
          </a:blipFill>
        </p:spPr>
      </p:sp>
      <p:sp>
        <p:nvSpPr>
          <p:cNvPr id="10" name="Freeform 10"/>
          <p:cNvSpPr/>
          <p:nvPr/>
        </p:nvSpPr>
        <p:spPr>
          <a:xfrm rot="-172039">
            <a:off x="-334744" y="8699197"/>
            <a:ext cx="6300683" cy="1653929"/>
          </a:xfrm>
          <a:custGeom>
            <a:avLst/>
            <a:gdLst/>
            <a:ahLst/>
            <a:cxnLst/>
            <a:rect l="l" t="t" r="r" b="b"/>
            <a:pathLst>
              <a:path w="6300683" h="1653929">
                <a:moveTo>
                  <a:pt x="0" y="0"/>
                </a:moveTo>
                <a:lnTo>
                  <a:pt x="6300683" y="0"/>
                </a:lnTo>
                <a:lnTo>
                  <a:pt x="6300683" y="1653929"/>
                </a:lnTo>
                <a:lnTo>
                  <a:pt x="0" y="1653929"/>
                </a:lnTo>
                <a:lnTo>
                  <a:pt x="0" y="0"/>
                </a:lnTo>
                <a:close/>
              </a:path>
            </a:pathLst>
          </a:custGeom>
          <a:blipFill>
            <a:blip r:embed="rId9"/>
            <a:stretch>
              <a:fillRect/>
            </a:stretch>
          </a:blipFill>
        </p:spPr>
      </p:sp>
      <p:sp>
        <p:nvSpPr>
          <p:cNvPr id="11" name="Freeform 11"/>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0">
              <a:alphaModFix amt="88000"/>
            </a:blip>
            <a:stretch>
              <a:fillRect/>
            </a:stretch>
          </a:blipFill>
        </p:spPr>
      </p:sp>
      <p:sp>
        <p:nvSpPr>
          <p:cNvPr id="12" name="Freeform 12"/>
          <p:cNvSpPr/>
          <p:nvPr/>
        </p:nvSpPr>
        <p:spPr>
          <a:xfrm>
            <a:off x="1154027" y="5861844"/>
            <a:ext cx="7027775" cy="3891630"/>
          </a:xfrm>
          <a:custGeom>
            <a:avLst/>
            <a:gdLst/>
            <a:ahLst/>
            <a:cxnLst/>
            <a:rect l="l" t="t" r="r" b="b"/>
            <a:pathLst>
              <a:path w="7027775" h="3891630">
                <a:moveTo>
                  <a:pt x="0" y="0"/>
                </a:moveTo>
                <a:lnTo>
                  <a:pt x="7027775" y="0"/>
                </a:lnTo>
                <a:lnTo>
                  <a:pt x="7027775" y="3891631"/>
                </a:lnTo>
                <a:lnTo>
                  <a:pt x="0" y="3891631"/>
                </a:lnTo>
                <a:lnTo>
                  <a:pt x="0" y="0"/>
                </a:lnTo>
                <a:close/>
              </a:path>
            </a:pathLst>
          </a:custGeom>
          <a:blipFill>
            <a:blip r:embed="rId11"/>
            <a:stretch>
              <a:fillRect/>
            </a:stretch>
          </a:blipFill>
        </p:spPr>
      </p:sp>
      <p:sp>
        <p:nvSpPr>
          <p:cNvPr id="13" name="Freeform 13"/>
          <p:cNvSpPr/>
          <p:nvPr/>
        </p:nvSpPr>
        <p:spPr>
          <a:xfrm>
            <a:off x="11537195" y="4915175"/>
            <a:ext cx="2103133" cy="1183013"/>
          </a:xfrm>
          <a:custGeom>
            <a:avLst/>
            <a:gdLst/>
            <a:ahLst/>
            <a:cxnLst/>
            <a:rect l="l" t="t" r="r" b="b"/>
            <a:pathLst>
              <a:path w="2103133" h="1183013">
                <a:moveTo>
                  <a:pt x="0" y="0"/>
                </a:moveTo>
                <a:lnTo>
                  <a:pt x="2103134" y="0"/>
                </a:lnTo>
                <a:lnTo>
                  <a:pt x="2103134" y="1183013"/>
                </a:lnTo>
                <a:lnTo>
                  <a:pt x="0" y="1183013"/>
                </a:lnTo>
                <a:lnTo>
                  <a:pt x="0" y="0"/>
                </a:lnTo>
                <a:close/>
              </a:path>
            </a:pathLst>
          </a:custGeom>
          <a:blipFill>
            <a:blip r:embed="rId12"/>
            <a:stretch>
              <a:fillRect/>
            </a:stretch>
          </a:blipFill>
        </p:spPr>
      </p:sp>
      <p:sp>
        <p:nvSpPr>
          <p:cNvPr id="14" name="Freeform 14"/>
          <p:cNvSpPr/>
          <p:nvPr/>
        </p:nvSpPr>
        <p:spPr>
          <a:xfrm>
            <a:off x="12253466" y="5861844"/>
            <a:ext cx="4657197" cy="3891630"/>
          </a:xfrm>
          <a:custGeom>
            <a:avLst/>
            <a:gdLst/>
            <a:ahLst/>
            <a:cxnLst/>
            <a:rect l="l" t="t" r="r" b="b"/>
            <a:pathLst>
              <a:path w="4657197" h="3891630">
                <a:moveTo>
                  <a:pt x="0" y="0"/>
                </a:moveTo>
                <a:lnTo>
                  <a:pt x="4657197" y="0"/>
                </a:lnTo>
                <a:lnTo>
                  <a:pt x="4657197" y="3891631"/>
                </a:lnTo>
                <a:lnTo>
                  <a:pt x="0" y="3891631"/>
                </a:lnTo>
                <a:lnTo>
                  <a:pt x="0" y="0"/>
                </a:lnTo>
                <a:close/>
              </a:path>
            </a:pathLst>
          </a:custGeom>
          <a:blipFill>
            <a:blip r:embed="rId13"/>
            <a:stretch>
              <a:fillRect/>
            </a:stretch>
          </a:blipFill>
        </p:spPr>
      </p:sp>
      <p:sp>
        <p:nvSpPr>
          <p:cNvPr id="15" name="TextBox 15"/>
          <p:cNvSpPr txBox="1"/>
          <p:nvPr/>
        </p:nvSpPr>
        <p:spPr>
          <a:xfrm>
            <a:off x="1028700" y="2091615"/>
            <a:ext cx="7698009" cy="938150"/>
          </a:xfrm>
          <a:prstGeom prst="rect">
            <a:avLst/>
          </a:prstGeom>
        </p:spPr>
        <p:txBody>
          <a:bodyPr lIns="0" tIns="0" rIns="0" bIns="0" rtlCol="0" anchor="t">
            <a:spAutoFit/>
          </a:bodyPr>
          <a:lstStyle/>
          <a:p>
            <a:pPr algn="l">
              <a:lnSpc>
                <a:spcPts val="7597"/>
              </a:lnSpc>
            </a:pPr>
            <a:r>
              <a:rPr lang="en-US" sz="5799" spc="-191">
                <a:solidFill>
                  <a:srgbClr val="000000"/>
                </a:solidFill>
                <a:latin typeface="Atkinson Hyperlegible"/>
                <a:ea typeface="Atkinson Hyperlegible"/>
                <a:cs typeface="Atkinson Hyperlegible"/>
                <a:sym typeface="Atkinson Hyperlegible"/>
              </a:rPr>
              <a:t>02. Phân tích bài toán</a:t>
            </a:r>
          </a:p>
        </p:txBody>
      </p:sp>
      <p:sp>
        <p:nvSpPr>
          <p:cNvPr id="16" name="TextBox 16"/>
          <p:cNvSpPr txBox="1"/>
          <p:nvPr/>
        </p:nvSpPr>
        <p:spPr>
          <a:xfrm>
            <a:off x="1028700" y="338114"/>
            <a:ext cx="11438099" cy="1311457"/>
          </a:xfrm>
          <a:prstGeom prst="rect">
            <a:avLst/>
          </a:prstGeom>
        </p:spPr>
        <p:txBody>
          <a:bodyPr lIns="0" tIns="0" rIns="0" bIns="0" rtlCol="0" anchor="t">
            <a:spAutoFit/>
          </a:bodyPr>
          <a:lstStyle/>
          <a:p>
            <a:pPr algn="just">
              <a:lnSpc>
                <a:spcPts val="10664"/>
              </a:lnSpc>
            </a:pPr>
            <a:r>
              <a:rPr lang="en-US" sz="7617" b="1" spc="495">
                <a:solidFill>
                  <a:srgbClr val="000000"/>
                </a:solidFill>
                <a:latin typeface="Roboto Bold"/>
                <a:ea typeface="Roboto Bold"/>
                <a:cs typeface="Roboto Bold"/>
                <a:sym typeface="Roboto Bold"/>
              </a:rPr>
              <a:t>01: Tổng quan đề tài</a:t>
            </a:r>
          </a:p>
        </p:txBody>
      </p:sp>
      <p:sp>
        <p:nvSpPr>
          <p:cNvPr id="17" name="TextBox 17"/>
          <p:cNvSpPr txBox="1"/>
          <p:nvPr/>
        </p:nvSpPr>
        <p:spPr>
          <a:xfrm>
            <a:off x="1028700" y="3191689"/>
            <a:ext cx="16230600" cy="1102038"/>
          </a:xfrm>
          <a:prstGeom prst="rect">
            <a:avLst/>
          </a:prstGeom>
        </p:spPr>
        <p:txBody>
          <a:bodyPr lIns="0" tIns="0" rIns="0" bIns="0" rtlCol="0" anchor="t">
            <a:spAutoFit/>
          </a:bodyPr>
          <a:lstStyle/>
          <a:p>
            <a:pPr algn="just">
              <a:lnSpc>
                <a:spcPts val="4357"/>
              </a:lnSpc>
              <a:spcBef>
                <a:spcPct val="0"/>
              </a:spcBef>
            </a:pPr>
            <a:r>
              <a:rPr lang="en-US" sz="3112">
                <a:solidFill>
                  <a:srgbClr val="000000"/>
                </a:solidFill>
                <a:latin typeface="Roboto"/>
                <a:ea typeface="Roboto"/>
                <a:cs typeface="Roboto"/>
                <a:sym typeface="Roboto"/>
              </a:rPr>
              <a:t>Khi hệ thống phát hiện một đối tượng có dấu hiệu rơi ngã, nó sẽ tự động kích hoạt cơ chế tự động gửi cảnh báo tới gmail đã thiết lập </a:t>
            </a:r>
          </a:p>
        </p:txBody>
      </p:sp>
      <p:sp>
        <p:nvSpPr>
          <p:cNvPr id="18" name="TextBox 18"/>
          <p:cNvSpPr txBox="1"/>
          <p:nvPr/>
        </p:nvSpPr>
        <p:spPr>
          <a:xfrm>
            <a:off x="2815597" y="5067300"/>
            <a:ext cx="2949401" cy="549588"/>
          </a:xfrm>
          <a:prstGeom prst="rect">
            <a:avLst/>
          </a:prstGeom>
        </p:spPr>
        <p:txBody>
          <a:bodyPr lIns="0" tIns="0" rIns="0" bIns="0" rtlCol="0" anchor="t">
            <a:spAutoFit/>
          </a:bodyPr>
          <a:lstStyle/>
          <a:p>
            <a:pPr algn="ctr">
              <a:lnSpc>
                <a:spcPts val="4357"/>
              </a:lnSpc>
              <a:spcBef>
                <a:spcPct val="0"/>
              </a:spcBef>
            </a:pPr>
            <a:r>
              <a:rPr lang="en-US" sz="3112">
                <a:solidFill>
                  <a:srgbClr val="000000"/>
                </a:solidFill>
                <a:latin typeface="Roboto"/>
                <a:ea typeface="Roboto"/>
                <a:cs typeface="Roboto"/>
                <a:sym typeface="Roboto"/>
              </a:rPr>
              <a:t>Phát hiện ngã</a:t>
            </a:r>
          </a:p>
        </p:txBody>
      </p:sp>
      <p:sp>
        <p:nvSpPr>
          <p:cNvPr id="19" name="TextBox 19"/>
          <p:cNvSpPr txBox="1"/>
          <p:nvPr/>
        </p:nvSpPr>
        <p:spPr>
          <a:xfrm>
            <a:off x="12264113" y="5067300"/>
            <a:ext cx="4635903" cy="549588"/>
          </a:xfrm>
          <a:prstGeom prst="rect">
            <a:avLst/>
          </a:prstGeom>
        </p:spPr>
        <p:txBody>
          <a:bodyPr lIns="0" tIns="0" rIns="0" bIns="0" rtlCol="0" anchor="t">
            <a:spAutoFit/>
          </a:bodyPr>
          <a:lstStyle/>
          <a:p>
            <a:pPr algn="ctr">
              <a:lnSpc>
                <a:spcPts val="4357"/>
              </a:lnSpc>
              <a:spcBef>
                <a:spcPct val="0"/>
              </a:spcBef>
            </a:pPr>
            <a:r>
              <a:rPr lang="en-US" sz="3112">
                <a:solidFill>
                  <a:srgbClr val="000000"/>
                </a:solidFill>
                <a:latin typeface="Roboto"/>
                <a:ea typeface="Roboto"/>
                <a:cs typeface="Roboto"/>
                <a:sym typeface="Roboto"/>
              </a:rPr>
              <a:t>nhận thông báo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rot="-6235443">
              <a:off x="360967" y="-549151"/>
              <a:ext cx="2688130" cy="3414304"/>
            </a:xfrm>
            <a:custGeom>
              <a:avLst/>
              <a:gdLst/>
              <a:ahLst/>
              <a:cxnLst/>
              <a:rect l="l" t="t" r="r" b="b"/>
              <a:pathLst>
                <a:path w="2688130" h="3414304">
                  <a:moveTo>
                    <a:pt x="2291250" y="2470738"/>
                  </a:moveTo>
                  <a:lnTo>
                    <a:pt x="2260894" y="2698733"/>
                  </a:lnTo>
                  <a:lnTo>
                    <a:pt x="2165849" y="2923774"/>
                  </a:lnTo>
                  <a:lnTo>
                    <a:pt x="2083335" y="3256598"/>
                  </a:lnTo>
                  <a:cubicBezTo>
                    <a:pt x="2083335" y="3256598"/>
                    <a:pt x="2083540" y="3361325"/>
                    <a:pt x="2055830" y="3367540"/>
                  </a:cubicBezTo>
                  <a:cubicBezTo>
                    <a:pt x="2028120" y="3373754"/>
                    <a:pt x="1855647" y="3383333"/>
                    <a:pt x="1855647" y="3383333"/>
                  </a:cubicBezTo>
                  <a:cubicBezTo>
                    <a:pt x="1855647" y="3383333"/>
                    <a:pt x="1769462" y="3414304"/>
                    <a:pt x="1723211" y="3389752"/>
                  </a:cubicBezTo>
                  <a:cubicBezTo>
                    <a:pt x="1676960" y="3365201"/>
                    <a:pt x="1556850" y="3374677"/>
                    <a:pt x="1556850" y="3374677"/>
                  </a:cubicBezTo>
                  <a:cubicBezTo>
                    <a:pt x="1556850" y="3374677"/>
                    <a:pt x="1501431" y="3387106"/>
                    <a:pt x="1458236" y="3350229"/>
                  </a:cubicBezTo>
                  <a:cubicBezTo>
                    <a:pt x="1458236" y="3350229"/>
                    <a:pt x="1325697" y="3304285"/>
                    <a:pt x="1270277" y="3316714"/>
                  </a:cubicBezTo>
                  <a:cubicBezTo>
                    <a:pt x="1270277" y="3316714"/>
                    <a:pt x="1236455" y="3347583"/>
                    <a:pt x="1082319" y="3283200"/>
                  </a:cubicBezTo>
                  <a:lnTo>
                    <a:pt x="906687" y="3252742"/>
                  </a:lnTo>
                  <a:cubicBezTo>
                    <a:pt x="906687" y="3252742"/>
                    <a:pt x="838839" y="3209752"/>
                    <a:pt x="786475" y="3209854"/>
                  </a:cubicBezTo>
                  <a:lnTo>
                    <a:pt x="533827" y="3173386"/>
                  </a:lnTo>
                  <a:lnTo>
                    <a:pt x="386008" y="3189077"/>
                  </a:lnTo>
                  <a:lnTo>
                    <a:pt x="238086" y="3152404"/>
                  </a:lnTo>
                  <a:lnTo>
                    <a:pt x="136415" y="3140282"/>
                  </a:lnTo>
                  <a:cubicBezTo>
                    <a:pt x="136415" y="3140282"/>
                    <a:pt x="80893" y="3100348"/>
                    <a:pt x="80688" y="2995622"/>
                  </a:cubicBezTo>
                  <a:cubicBezTo>
                    <a:pt x="80688" y="2995622"/>
                    <a:pt x="95969" y="2933987"/>
                    <a:pt x="71212" y="2875512"/>
                  </a:cubicBezTo>
                  <a:cubicBezTo>
                    <a:pt x="46456" y="2817036"/>
                    <a:pt x="0" y="2687759"/>
                    <a:pt x="27607" y="2629181"/>
                  </a:cubicBezTo>
                  <a:cubicBezTo>
                    <a:pt x="27607" y="2629181"/>
                    <a:pt x="76607" y="2484315"/>
                    <a:pt x="107373" y="2465773"/>
                  </a:cubicBezTo>
                  <a:cubicBezTo>
                    <a:pt x="107373" y="2465773"/>
                    <a:pt x="144148" y="2370215"/>
                    <a:pt x="150260" y="2345561"/>
                  </a:cubicBezTo>
                  <a:cubicBezTo>
                    <a:pt x="156372" y="2320908"/>
                    <a:pt x="159326" y="2256218"/>
                    <a:pt x="159326" y="2256218"/>
                  </a:cubicBezTo>
                  <a:cubicBezTo>
                    <a:pt x="159326" y="2256218"/>
                    <a:pt x="153009" y="2176145"/>
                    <a:pt x="174504" y="2142220"/>
                  </a:cubicBezTo>
                  <a:cubicBezTo>
                    <a:pt x="195999" y="2108296"/>
                    <a:pt x="202111" y="2083642"/>
                    <a:pt x="208121" y="2006625"/>
                  </a:cubicBezTo>
                  <a:cubicBezTo>
                    <a:pt x="208121" y="2006625"/>
                    <a:pt x="189579" y="1975859"/>
                    <a:pt x="232364" y="1803284"/>
                  </a:cubicBezTo>
                  <a:cubicBezTo>
                    <a:pt x="232364" y="1803284"/>
                    <a:pt x="219730" y="1643138"/>
                    <a:pt x="287373" y="1581401"/>
                  </a:cubicBezTo>
                  <a:cubicBezTo>
                    <a:pt x="287373" y="1581401"/>
                    <a:pt x="330466" y="1565916"/>
                    <a:pt x="370092" y="1353304"/>
                  </a:cubicBezTo>
                  <a:cubicBezTo>
                    <a:pt x="370092" y="1353304"/>
                    <a:pt x="394438" y="1202326"/>
                    <a:pt x="412877" y="1180728"/>
                  </a:cubicBezTo>
                  <a:lnTo>
                    <a:pt x="449243" y="875717"/>
                  </a:lnTo>
                  <a:cubicBezTo>
                    <a:pt x="449243" y="875717"/>
                    <a:pt x="544084" y="545949"/>
                    <a:pt x="568635" y="499697"/>
                  </a:cubicBezTo>
                  <a:cubicBezTo>
                    <a:pt x="593186" y="453446"/>
                    <a:pt x="679063" y="265385"/>
                    <a:pt x="660522" y="234620"/>
                  </a:cubicBezTo>
                  <a:cubicBezTo>
                    <a:pt x="641980" y="203854"/>
                    <a:pt x="678653" y="55932"/>
                    <a:pt x="697092" y="34334"/>
                  </a:cubicBezTo>
                  <a:cubicBezTo>
                    <a:pt x="715531" y="12737"/>
                    <a:pt x="823314" y="205"/>
                    <a:pt x="875677" y="102"/>
                  </a:cubicBezTo>
                  <a:cubicBezTo>
                    <a:pt x="928041" y="0"/>
                    <a:pt x="1063636" y="33617"/>
                    <a:pt x="1088289" y="39729"/>
                  </a:cubicBezTo>
                  <a:cubicBezTo>
                    <a:pt x="1112943" y="45841"/>
                    <a:pt x="1159092" y="18029"/>
                    <a:pt x="1159092" y="18029"/>
                  </a:cubicBezTo>
                  <a:lnTo>
                    <a:pt x="1300901" y="79355"/>
                  </a:lnTo>
                  <a:cubicBezTo>
                    <a:pt x="1300901" y="79355"/>
                    <a:pt x="1424169" y="109916"/>
                    <a:pt x="1467262" y="94431"/>
                  </a:cubicBezTo>
                  <a:cubicBezTo>
                    <a:pt x="1510355" y="78945"/>
                    <a:pt x="1652164" y="140272"/>
                    <a:pt x="1652164" y="140272"/>
                  </a:cubicBezTo>
                  <a:cubicBezTo>
                    <a:pt x="1652164" y="140272"/>
                    <a:pt x="1781545" y="146179"/>
                    <a:pt x="1815469" y="167674"/>
                  </a:cubicBezTo>
                  <a:cubicBezTo>
                    <a:pt x="1849393" y="189169"/>
                    <a:pt x="1907971" y="216776"/>
                    <a:pt x="1944952" y="225944"/>
                  </a:cubicBezTo>
                  <a:cubicBezTo>
                    <a:pt x="1981932" y="235113"/>
                    <a:pt x="2172947" y="256300"/>
                    <a:pt x="2172947" y="256300"/>
                  </a:cubicBezTo>
                  <a:lnTo>
                    <a:pt x="2277673" y="256095"/>
                  </a:lnTo>
                  <a:cubicBezTo>
                    <a:pt x="2277673" y="256095"/>
                    <a:pt x="2345420" y="246722"/>
                    <a:pt x="2453305" y="286553"/>
                  </a:cubicBezTo>
                  <a:cubicBezTo>
                    <a:pt x="2561190" y="326385"/>
                    <a:pt x="2564246" y="314058"/>
                    <a:pt x="2564246" y="314058"/>
                  </a:cubicBezTo>
                  <a:lnTo>
                    <a:pt x="2601637" y="532679"/>
                  </a:lnTo>
                  <a:cubicBezTo>
                    <a:pt x="2601637" y="532679"/>
                    <a:pt x="2688130" y="658799"/>
                    <a:pt x="2648401" y="819047"/>
                  </a:cubicBezTo>
                  <a:lnTo>
                    <a:pt x="2580859" y="933147"/>
                  </a:lnTo>
                  <a:cubicBezTo>
                    <a:pt x="2580859" y="933147"/>
                    <a:pt x="2543981" y="976342"/>
                    <a:pt x="2534916" y="1065686"/>
                  </a:cubicBezTo>
                  <a:cubicBezTo>
                    <a:pt x="2525850" y="1155030"/>
                    <a:pt x="2532167" y="1235103"/>
                    <a:pt x="2532167" y="1235103"/>
                  </a:cubicBezTo>
                  <a:cubicBezTo>
                    <a:pt x="2532167" y="1235103"/>
                    <a:pt x="2486121" y="1315278"/>
                    <a:pt x="2495494" y="1383025"/>
                  </a:cubicBezTo>
                  <a:lnTo>
                    <a:pt x="2495597" y="1435388"/>
                  </a:lnTo>
                  <a:lnTo>
                    <a:pt x="2489485" y="1460042"/>
                  </a:lnTo>
                  <a:cubicBezTo>
                    <a:pt x="2489485" y="1460042"/>
                    <a:pt x="2504970" y="1503134"/>
                    <a:pt x="2474204" y="1521676"/>
                  </a:cubicBezTo>
                  <a:cubicBezTo>
                    <a:pt x="2474204" y="1521676"/>
                    <a:pt x="2492746" y="1552442"/>
                    <a:pt x="2471251" y="1586366"/>
                  </a:cubicBezTo>
                  <a:cubicBezTo>
                    <a:pt x="2471251" y="1586366"/>
                    <a:pt x="2477568" y="1666439"/>
                    <a:pt x="2477568" y="1666439"/>
                  </a:cubicBezTo>
                  <a:cubicBezTo>
                    <a:pt x="2477568" y="1666439"/>
                    <a:pt x="2456176" y="1752727"/>
                    <a:pt x="2456176" y="1752727"/>
                  </a:cubicBezTo>
                  <a:lnTo>
                    <a:pt x="2410129" y="1832902"/>
                  </a:lnTo>
                  <a:lnTo>
                    <a:pt x="2352064" y="2067112"/>
                  </a:lnTo>
                  <a:lnTo>
                    <a:pt x="2333830" y="2193436"/>
                  </a:lnTo>
                  <a:lnTo>
                    <a:pt x="2296952" y="2236631"/>
                  </a:lnTo>
                  <a:lnTo>
                    <a:pt x="2303269" y="2316704"/>
                  </a:lnTo>
                  <a:lnTo>
                    <a:pt x="2291250" y="2470738"/>
                  </a:lnTo>
                  <a:close/>
                </a:path>
              </a:pathLst>
            </a:custGeom>
            <a:blipFill>
              <a:blip r:embed="rId4"/>
              <a:stretch>
                <a:fillRect l="-57515" t="-4511" r="-59446" b="-622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7713192">
            <a:off x="-927703" y="7681559"/>
            <a:ext cx="9304676" cy="6444350"/>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60874" b="-60874"/>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9" name="Group 9"/>
          <p:cNvGrpSpPr/>
          <p:nvPr/>
        </p:nvGrpSpPr>
        <p:grpSpPr>
          <a:xfrm>
            <a:off x="749036" y="2083621"/>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l="-53181"/>
              </a:stretch>
            </a:blipFill>
          </p:spPr>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2" name="Freeform 12"/>
          <p:cNvSpPr/>
          <p:nvPr/>
        </p:nvSpPr>
        <p:spPr>
          <a:xfrm rot="-172039">
            <a:off x="-607143" y="8699197"/>
            <a:ext cx="6300683" cy="1653929"/>
          </a:xfrm>
          <a:custGeom>
            <a:avLst/>
            <a:gdLst/>
            <a:ahLst/>
            <a:cxnLst/>
            <a:rect l="l" t="t" r="r" b="b"/>
            <a:pathLst>
              <a:path w="6300683" h="1653929">
                <a:moveTo>
                  <a:pt x="0" y="0"/>
                </a:moveTo>
                <a:lnTo>
                  <a:pt x="6300683" y="0"/>
                </a:lnTo>
                <a:lnTo>
                  <a:pt x="6300683" y="1653929"/>
                </a:lnTo>
                <a:lnTo>
                  <a:pt x="0" y="1653929"/>
                </a:lnTo>
                <a:lnTo>
                  <a:pt x="0" y="0"/>
                </a:lnTo>
                <a:close/>
              </a:path>
            </a:pathLst>
          </a:custGeom>
          <a:blipFill>
            <a:blip r:embed="rId9"/>
            <a:stretch>
              <a:fillRect/>
            </a:stretch>
          </a:blipFill>
        </p:spPr>
      </p:sp>
      <p:sp>
        <p:nvSpPr>
          <p:cNvPr id="13" name="Freeform 13"/>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0">
              <a:alphaModFix amt="88000"/>
            </a:blip>
            <a:stretch>
              <a:fillRect/>
            </a:stretch>
          </a:blipFill>
        </p:spPr>
      </p:sp>
      <p:sp>
        <p:nvSpPr>
          <p:cNvPr id="14" name="TextBox 14"/>
          <p:cNvSpPr txBox="1"/>
          <p:nvPr/>
        </p:nvSpPr>
        <p:spPr>
          <a:xfrm>
            <a:off x="1028700" y="2399178"/>
            <a:ext cx="16839920" cy="5177471"/>
          </a:xfrm>
          <a:prstGeom prst="rect">
            <a:avLst/>
          </a:prstGeom>
        </p:spPr>
        <p:txBody>
          <a:bodyPr lIns="0" tIns="0" rIns="0" bIns="0" rtlCol="0" anchor="t">
            <a:spAutoFit/>
          </a:bodyPr>
          <a:lstStyle/>
          <a:p>
            <a:pPr algn="l">
              <a:lnSpc>
                <a:spcPts val="10336"/>
              </a:lnSpc>
            </a:pPr>
            <a:r>
              <a:rPr lang="en-US" sz="7890" spc="-260">
                <a:solidFill>
                  <a:srgbClr val="000000"/>
                </a:solidFill>
                <a:latin typeface="Atkinson Hyperlegible"/>
                <a:ea typeface="Atkinson Hyperlegible"/>
                <a:cs typeface="Atkinson Hyperlegible"/>
                <a:sym typeface="Atkinson Hyperlegible"/>
              </a:rPr>
              <a:t>01. Python</a:t>
            </a:r>
          </a:p>
          <a:p>
            <a:pPr algn="l">
              <a:lnSpc>
                <a:spcPts val="10336"/>
              </a:lnSpc>
            </a:pPr>
            <a:r>
              <a:rPr lang="en-US" sz="7890" spc="-260">
                <a:solidFill>
                  <a:srgbClr val="000000"/>
                </a:solidFill>
                <a:latin typeface="Atkinson Hyperlegible"/>
                <a:ea typeface="Atkinson Hyperlegible"/>
                <a:cs typeface="Atkinson Hyperlegible"/>
                <a:sym typeface="Atkinson Hyperlegible"/>
              </a:rPr>
              <a:t>02. Giao diện người dùng (GUI)</a:t>
            </a:r>
          </a:p>
          <a:p>
            <a:pPr algn="l">
              <a:lnSpc>
                <a:spcPts val="10336"/>
              </a:lnSpc>
            </a:pPr>
            <a:r>
              <a:rPr lang="en-US" sz="7890" spc="-260">
                <a:solidFill>
                  <a:srgbClr val="000000"/>
                </a:solidFill>
                <a:latin typeface="Atkinson Hyperlegible"/>
                <a:ea typeface="Atkinson Hyperlegible"/>
                <a:cs typeface="Atkinson Hyperlegible"/>
                <a:sym typeface="Atkinson Hyperlegible"/>
              </a:rPr>
              <a:t>0.3. Xử lý hình ảnh và video</a:t>
            </a:r>
          </a:p>
          <a:p>
            <a:pPr algn="l">
              <a:lnSpc>
                <a:spcPts val="10336"/>
              </a:lnSpc>
            </a:pPr>
            <a:r>
              <a:rPr lang="en-US" sz="7890" spc="-260">
                <a:solidFill>
                  <a:srgbClr val="000000"/>
                </a:solidFill>
                <a:latin typeface="Atkinson Hyperlegible"/>
                <a:ea typeface="Atkinson Hyperlegible"/>
                <a:cs typeface="Atkinson Hyperlegible"/>
                <a:sym typeface="Atkinson Hyperlegible"/>
              </a:rPr>
              <a:t>04. Gửi cảnh báo qua Email</a:t>
            </a:r>
          </a:p>
        </p:txBody>
      </p:sp>
      <p:sp>
        <p:nvSpPr>
          <p:cNvPr id="15" name="TextBox 15"/>
          <p:cNvSpPr txBox="1"/>
          <p:nvPr/>
        </p:nvSpPr>
        <p:spPr>
          <a:xfrm>
            <a:off x="749036" y="657729"/>
            <a:ext cx="16789927" cy="1195886"/>
          </a:xfrm>
          <a:prstGeom prst="rect">
            <a:avLst/>
          </a:prstGeom>
        </p:spPr>
        <p:txBody>
          <a:bodyPr lIns="0" tIns="0" rIns="0" bIns="0" rtlCol="0" anchor="t">
            <a:spAutoFit/>
          </a:bodyPr>
          <a:lstStyle/>
          <a:p>
            <a:pPr algn="just">
              <a:lnSpc>
                <a:spcPts val="9685"/>
              </a:lnSpc>
            </a:pPr>
            <a:r>
              <a:rPr lang="en-US" sz="6917" b="1" spc="449">
                <a:solidFill>
                  <a:srgbClr val="402B2B"/>
                </a:solidFill>
                <a:latin typeface="Roboto Bold"/>
                <a:ea typeface="Roboto Bold"/>
                <a:cs typeface="Roboto Bold"/>
                <a:sym typeface="Roboto Bold"/>
              </a:rPr>
              <a:t>02: Những công nghệ được sử dụng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2880</Words>
  <Application>Microsoft Office PowerPoint</Application>
  <PresentationFormat>Custom</PresentationFormat>
  <Paragraphs>253</Paragraphs>
  <Slides>20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Atkinson Hyperlegible</vt:lpstr>
      <vt:lpstr>Arimo Bold</vt:lpstr>
      <vt:lpstr>Arial</vt:lpstr>
      <vt:lpstr>Calibri</vt:lpstr>
      <vt:lpstr>Roboto Bold</vt:lpstr>
      <vt:lpstr>Sugo Display</vt:lpstr>
      <vt:lpstr>Arimo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Travelling around the</dc:title>
  <cp:lastModifiedBy>XUAN HIEP</cp:lastModifiedBy>
  <cp:revision>7</cp:revision>
  <dcterms:created xsi:type="dcterms:W3CDTF">2006-08-16T00:00:00Z</dcterms:created>
  <dcterms:modified xsi:type="dcterms:W3CDTF">2025-05-31T01:11:23Z</dcterms:modified>
  <dc:identifier>DAGhizXnXhs</dc:identifier>
</cp:coreProperties>
</file>